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62" r:id="rId5"/>
    <p:sldId id="1460" r:id="rId6"/>
    <p:sldId id="1461" r:id="rId7"/>
    <p:sldId id="1480" r:id="rId8"/>
    <p:sldId id="258" r:id="rId9"/>
    <p:sldId id="1484" r:id="rId10"/>
    <p:sldId id="1481" r:id="rId11"/>
    <p:sldId id="1482" r:id="rId12"/>
    <p:sldId id="1483" r:id="rId13"/>
    <p:sldId id="263" r:id="rId14"/>
    <p:sldId id="275" r:id="rId15"/>
    <p:sldId id="276" r:id="rId16"/>
    <p:sldId id="277" r:id="rId17"/>
    <p:sldId id="264" r:id="rId18"/>
    <p:sldId id="265" r:id="rId19"/>
    <p:sldId id="267" r:id="rId20"/>
    <p:sldId id="268" r:id="rId21"/>
    <p:sldId id="1475" r:id="rId22"/>
    <p:sldId id="1476" r:id="rId23"/>
    <p:sldId id="1485" r:id="rId24"/>
    <p:sldId id="1486" r:id="rId25"/>
    <p:sldId id="1462" r:id="rId26"/>
    <p:sldId id="1458" r:id="rId27"/>
    <p:sldId id="1457" r:id="rId28"/>
    <p:sldId id="1465" r:id="rId29"/>
    <p:sldId id="1470" r:id="rId30"/>
    <p:sldId id="1468" r:id="rId31"/>
    <p:sldId id="1469" r:id="rId32"/>
    <p:sldId id="1466" r:id="rId33"/>
    <p:sldId id="1467" r:id="rId34"/>
    <p:sldId id="1471" r:id="rId35"/>
    <p:sldId id="1472" r:id="rId36"/>
    <p:sldId id="1479" r:id="rId37"/>
    <p:sldId id="1478" r:id="rId38"/>
    <p:sldId id="1477" r:id="rId39"/>
    <p:sldId id="1473" r:id="rId40"/>
    <p:sldId id="1474" r:id="rId41"/>
    <p:sldId id="1464" r:id="rId42"/>
    <p:sldId id="1456" r:id="rId43"/>
    <p:sldId id="1463" r:id="rId44"/>
    <p:sldId id="260" r:id="rId45"/>
    <p:sldId id="261" r:id="rId46"/>
    <p:sldId id="281" r:id="rId47"/>
    <p:sldId id="269" r:id="rId48"/>
    <p:sldId id="295" r:id="rId49"/>
    <p:sldId id="296" r:id="rId50"/>
    <p:sldId id="297" r:id="rId51"/>
    <p:sldId id="298" r:id="rId52"/>
    <p:sldId id="299" r:id="rId53"/>
    <p:sldId id="301" r:id="rId54"/>
    <p:sldId id="304" r:id="rId55"/>
    <p:sldId id="306" r:id="rId56"/>
    <p:sldId id="305" r:id="rId57"/>
    <p:sldId id="302" r:id="rId58"/>
    <p:sldId id="307" r:id="rId59"/>
    <p:sldId id="257" r:id="rId60"/>
    <p:sldId id="308" r:id="rId61"/>
    <p:sldId id="309" r:id="rId62"/>
    <p:sldId id="311" r:id="rId63"/>
    <p:sldId id="310" r:id="rId64"/>
    <p:sldId id="145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0" autoAdjust="0"/>
    <p:restoredTop sz="94660"/>
  </p:normalViewPr>
  <p:slideViewPr>
    <p:cSldViewPr snapToGrid="0">
      <p:cViewPr>
        <p:scale>
          <a:sx n="92" d="100"/>
          <a:sy n="92" d="100"/>
        </p:scale>
        <p:origin x="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3602F-2BDC-4652-873E-6C167A5A50ED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2F46-1BB4-4DA0-9EFE-23A7CB5B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02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2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5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19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36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7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2" y="8550"/>
            <a:ext cx="12198212" cy="6861494"/>
          </a:xfrm>
        </p:spPr>
      </p:pic>
      <p:sp>
        <p:nvSpPr>
          <p:cNvPr id="8" name="TextBox 7"/>
          <p:cNvSpPr txBox="1"/>
          <p:nvPr/>
        </p:nvSpPr>
        <p:spPr>
          <a:xfrm>
            <a:off x="0" y="2323433"/>
            <a:ext cx="120600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Leeds-Sharp</a:t>
            </a:r>
          </a:p>
          <a:p>
            <a:pPr algn="ctr"/>
            <a:r>
              <a:rPr lang="en-GB" sz="48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with ML.NET and Azure</a:t>
            </a:r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GB" sz="3600" baseline="30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GB" sz="36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2018</a:t>
            </a:r>
          </a:p>
          <a:p>
            <a:pPr algn="ctr"/>
            <a:endParaRPr lang="en-GB" sz="6000" dirty="0">
              <a:solidFill>
                <a:schemeClr val="bg1"/>
              </a:solidFill>
              <a:latin typeface="Lucida Sans" panose="020B0602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393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881E-8823-4FA2-BA09-ACD8FC66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A7E-64C2-4C92-9C2C-9633520BC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ensure that our model has not overfit to the training data it is imperative that we use it to predict values from unseen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how we ensure that our model is generalisable and will provide reliable predictions on future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a </a:t>
            </a:r>
            <a:r>
              <a:rPr lang="en-GB" dirty="0">
                <a:solidFill>
                  <a:srgbClr val="FF0000"/>
                </a:solidFill>
              </a:rPr>
              <a:t>validation set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test sets</a:t>
            </a:r>
          </a:p>
        </p:txBody>
      </p:sp>
    </p:spTree>
    <p:extLst>
      <p:ext uri="{BB962C8B-B14F-4D97-AF65-F5344CB8AC3E}">
        <p14:creationId xmlns:p14="http://schemas.microsoft.com/office/powerpoint/2010/main" val="73949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6D02-DD04-461F-9643-DB4B13BF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732-A0AE-4B42-8DA0-CDC6F2DB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validation set is randomly chosen data from the same data that the model is trained with – but not used for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to check that the trained model gives predictions that are representative of all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to prevent overfitting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Gives a ‘best’ accuracy</a:t>
            </a:r>
          </a:p>
        </p:txBody>
      </p:sp>
    </p:spTree>
    <p:extLst>
      <p:ext uri="{BB962C8B-B14F-4D97-AF65-F5344CB8AC3E}">
        <p14:creationId xmlns:p14="http://schemas.microsoft.com/office/powerpoint/2010/main" val="146591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5D64-9D07-4E85-B9A7-C04B2932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638B-A62A-4CEE-A7B9-5C106D63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64700" cy="4575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 test set data should be ‘future’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simulate this by selecting data from the end of the available time-frame with a gap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the trained model to predict for this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realistic of the model in production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Gives a conservative estimate of the accuracy </a:t>
            </a:r>
          </a:p>
        </p:txBody>
      </p:sp>
    </p:spTree>
    <p:extLst>
      <p:ext uri="{BB962C8B-B14F-4D97-AF65-F5344CB8AC3E}">
        <p14:creationId xmlns:p14="http://schemas.microsoft.com/office/powerpoint/2010/main" val="234343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1772E-8211-4D77-8C72-7EA6D0E2788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Validation and test sets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1003E8-452C-42E5-9697-B4BE3DD06193}"/>
              </a:ext>
            </a:extLst>
          </p:cNvPr>
          <p:cNvGrpSpPr/>
          <p:nvPr/>
        </p:nvGrpSpPr>
        <p:grpSpPr>
          <a:xfrm>
            <a:off x="838200" y="2081237"/>
            <a:ext cx="10515599" cy="536897"/>
            <a:chOff x="838200" y="2567029"/>
            <a:chExt cx="10515599" cy="5368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7AD5CD-5260-43A2-99AC-B3D06B1283BD}"/>
                </a:ext>
              </a:extLst>
            </p:cNvPr>
            <p:cNvSpPr/>
            <p:nvPr/>
          </p:nvSpPr>
          <p:spPr>
            <a:xfrm>
              <a:off x="838200" y="2567030"/>
              <a:ext cx="1051560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DFCD4-FD84-4530-AC60-5866E770451F}"/>
                </a:ext>
              </a:extLst>
            </p:cNvPr>
            <p:cNvSpPr/>
            <p:nvPr/>
          </p:nvSpPr>
          <p:spPr>
            <a:xfrm>
              <a:off x="1889760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8845B-63ED-4C7B-9B7D-F95A35C55774}"/>
                </a:ext>
              </a:extLst>
            </p:cNvPr>
            <p:cNvSpPr/>
            <p:nvPr/>
          </p:nvSpPr>
          <p:spPr>
            <a:xfrm>
              <a:off x="2095502" y="2567029"/>
              <a:ext cx="952499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A45B5C-DCB8-4997-824A-696771B3BD21}"/>
                </a:ext>
              </a:extLst>
            </p:cNvPr>
            <p:cNvSpPr/>
            <p:nvPr/>
          </p:nvSpPr>
          <p:spPr>
            <a:xfrm>
              <a:off x="10652758" y="2567029"/>
              <a:ext cx="701041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0BDCAA-BC1B-43CA-80C7-81338BE9184E}"/>
                </a:ext>
              </a:extLst>
            </p:cNvPr>
            <p:cNvSpPr/>
            <p:nvPr/>
          </p:nvSpPr>
          <p:spPr>
            <a:xfrm>
              <a:off x="3947159" y="2567029"/>
              <a:ext cx="297180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E0D18E-B568-43CF-BEF8-1B315DA7919D}"/>
                </a:ext>
              </a:extLst>
            </p:cNvPr>
            <p:cNvSpPr/>
            <p:nvPr/>
          </p:nvSpPr>
          <p:spPr>
            <a:xfrm>
              <a:off x="9608819" y="2567029"/>
              <a:ext cx="152398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A1AFF3-6718-4482-AC1E-4CA8C1F1FA54}"/>
                </a:ext>
              </a:extLst>
            </p:cNvPr>
            <p:cNvSpPr/>
            <p:nvPr/>
          </p:nvSpPr>
          <p:spPr>
            <a:xfrm>
              <a:off x="9761219" y="2567029"/>
              <a:ext cx="693416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56531-6FE9-4562-9A70-386B23A78828}"/>
                </a:ext>
              </a:extLst>
            </p:cNvPr>
            <p:cNvSpPr/>
            <p:nvPr/>
          </p:nvSpPr>
          <p:spPr>
            <a:xfrm>
              <a:off x="4244342" y="2567029"/>
              <a:ext cx="899154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5AD10-740F-42DD-AA21-49F8B1DF42FE}"/>
                </a:ext>
              </a:extLst>
            </p:cNvPr>
            <p:cNvSpPr/>
            <p:nvPr/>
          </p:nvSpPr>
          <p:spPr>
            <a:xfrm>
              <a:off x="5143499" y="2567029"/>
              <a:ext cx="487683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33FAE-EDED-49CC-A3AA-6BCBF095BC38}"/>
                </a:ext>
              </a:extLst>
            </p:cNvPr>
            <p:cNvSpPr/>
            <p:nvPr/>
          </p:nvSpPr>
          <p:spPr>
            <a:xfrm>
              <a:off x="8862058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BA86B0-1B47-414D-AA1E-75F3269FC977}"/>
                </a:ext>
              </a:extLst>
            </p:cNvPr>
            <p:cNvSpPr/>
            <p:nvPr/>
          </p:nvSpPr>
          <p:spPr>
            <a:xfrm>
              <a:off x="9067800" y="2567029"/>
              <a:ext cx="541019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7EAB93-061D-4CEB-9BB2-B0042E7C24D4}"/>
                </a:ext>
              </a:extLst>
            </p:cNvPr>
            <p:cNvSpPr/>
            <p:nvPr/>
          </p:nvSpPr>
          <p:spPr>
            <a:xfrm>
              <a:off x="6027420" y="2567029"/>
              <a:ext cx="388620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A0BD3A-E83D-488F-AF40-337A405085C1}"/>
                </a:ext>
              </a:extLst>
            </p:cNvPr>
            <p:cNvSpPr/>
            <p:nvPr/>
          </p:nvSpPr>
          <p:spPr>
            <a:xfrm>
              <a:off x="5631180" y="2567029"/>
              <a:ext cx="396238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D8A411-55A4-4C4C-930C-BF16275F6F6E}"/>
                </a:ext>
              </a:extLst>
            </p:cNvPr>
            <p:cNvSpPr/>
            <p:nvPr/>
          </p:nvSpPr>
          <p:spPr>
            <a:xfrm>
              <a:off x="7757160" y="2567029"/>
              <a:ext cx="1104896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BA0904-0EAF-41D6-B841-50BE3CCFE654}"/>
                </a:ext>
              </a:extLst>
            </p:cNvPr>
            <p:cNvSpPr/>
            <p:nvPr/>
          </p:nvSpPr>
          <p:spPr>
            <a:xfrm>
              <a:off x="7520940" y="2567029"/>
              <a:ext cx="236218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601E39-46B2-4E14-BB69-BFC26A47E452}"/>
                </a:ext>
              </a:extLst>
            </p:cNvPr>
            <p:cNvSpPr/>
            <p:nvPr/>
          </p:nvSpPr>
          <p:spPr>
            <a:xfrm>
              <a:off x="6416039" y="2567029"/>
              <a:ext cx="1104901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6CD4BA-3346-46A0-BC89-D0DCD60A32CC}"/>
                </a:ext>
              </a:extLst>
            </p:cNvPr>
            <p:cNvSpPr/>
            <p:nvPr/>
          </p:nvSpPr>
          <p:spPr>
            <a:xfrm>
              <a:off x="10454636" y="2567029"/>
              <a:ext cx="198123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AD0758-7C55-474F-9789-F44541E3519C}"/>
                </a:ext>
              </a:extLst>
            </p:cNvPr>
            <p:cNvSpPr/>
            <p:nvPr/>
          </p:nvSpPr>
          <p:spPr>
            <a:xfrm>
              <a:off x="3048001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DE2DB2-E26C-45FB-9753-EDA25F91D42A}"/>
                </a:ext>
              </a:extLst>
            </p:cNvPr>
            <p:cNvSpPr/>
            <p:nvPr/>
          </p:nvSpPr>
          <p:spPr>
            <a:xfrm>
              <a:off x="3253742" y="2567029"/>
              <a:ext cx="693414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3AE16A-B532-482A-A982-5B3876A459F1}"/>
              </a:ext>
            </a:extLst>
          </p:cNvPr>
          <p:cNvGrpSpPr/>
          <p:nvPr/>
        </p:nvGrpSpPr>
        <p:grpSpPr>
          <a:xfrm>
            <a:off x="838199" y="3008682"/>
            <a:ext cx="10515600" cy="536897"/>
            <a:chOff x="838199" y="2567029"/>
            <a:chExt cx="10515600" cy="53689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C785FC-879B-4B0B-B1BE-62B3295B6F81}"/>
                </a:ext>
              </a:extLst>
            </p:cNvPr>
            <p:cNvSpPr/>
            <p:nvPr/>
          </p:nvSpPr>
          <p:spPr>
            <a:xfrm>
              <a:off x="838199" y="2567030"/>
              <a:ext cx="5943600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27D54C-694F-4F79-9CBC-352C17A23A36}"/>
                </a:ext>
              </a:extLst>
            </p:cNvPr>
            <p:cNvSpPr/>
            <p:nvPr/>
          </p:nvSpPr>
          <p:spPr>
            <a:xfrm>
              <a:off x="10226040" y="2567029"/>
              <a:ext cx="1127759" cy="53689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7F8A10A-D527-4354-B883-CE962802367E}"/>
                </a:ext>
              </a:extLst>
            </p:cNvPr>
            <p:cNvSpPr/>
            <p:nvPr/>
          </p:nvSpPr>
          <p:spPr>
            <a:xfrm>
              <a:off x="9067800" y="2567029"/>
              <a:ext cx="1158239" cy="53689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FFDB5C-3B04-43C6-B6F3-15C6CEB78662}"/>
              </a:ext>
            </a:extLst>
          </p:cNvPr>
          <p:cNvGrpSpPr/>
          <p:nvPr/>
        </p:nvGrpSpPr>
        <p:grpSpPr>
          <a:xfrm>
            <a:off x="1017268" y="4265393"/>
            <a:ext cx="2792731" cy="2010177"/>
            <a:chOff x="1451608" y="4294756"/>
            <a:chExt cx="2792731" cy="201017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01FC666-EEB3-452A-98C2-337BF30656E4}"/>
                </a:ext>
              </a:extLst>
            </p:cNvPr>
            <p:cNvGrpSpPr/>
            <p:nvPr/>
          </p:nvGrpSpPr>
          <p:grpSpPr>
            <a:xfrm>
              <a:off x="1456690" y="4294756"/>
              <a:ext cx="2787649" cy="1486899"/>
              <a:chOff x="989330" y="4957169"/>
              <a:chExt cx="2787649" cy="148689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BABB2DC-C04D-4619-82A2-60B7D81A923A}"/>
                  </a:ext>
                </a:extLst>
              </p:cNvPr>
              <p:cNvGrpSpPr/>
              <p:nvPr/>
            </p:nvGrpSpPr>
            <p:grpSpPr>
              <a:xfrm>
                <a:off x="989330" y="4978400"/>
                <a:ext cx="374650" cy="1465668"/>
                <a:chOff x="838200" y="4539084"/>
                <a:chExt cx="584201" cy="226058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68DA88-AB95-4114-B29D-36A1A3EAA8BB}"/>
                    </a:ext>
                  </a:extLst>
                </p:cNvPr>
                <p:cNvSpPr/>
                <p:nvPr/>
              </p:nvSpPr>
              <p:spPr>
                <a:xfrm>
                  <a:off x="838200" y="4539084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7820E0-579A-441A-83A8-E4C2F78787C2}"/>
                    </a:ext>
                  </a:extLst>
                </p:cNvPr>
                <p:cNvSpPr/>
                <p:nvPr/>
              </p:nvSpPr>
              <p:spPr>
                <a:xfrm>
                  <a:off x="838200" y="5400928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F3880AC-4DEE-4A54-8286-3C8DE8E79D77}"/>
                    </a:ext>
                  </a:extLst>
                </p:cNvPr>
                <p:cNvSpPr/>
                <p:nvPr/>
              </p:nvSpPr>
              <p:spPr>
                <a:xfrm>
                  <a:off x="838201" y="6262772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D2A8A94-DF46-48FB-87B6-B9D3249D1C8A}"/>
                  </a:ext>
                </a:extLst>
              </p:cNvPr>
              <p:cNvGrpSpPr/>
              <p:nvPr/>
            </p:nvGrpSpPr>
            <p:grpSpPr>
              <a:xfrm>
                <a:off x="1363979" y="4957169"/>
                <a:ext cx="2413000" cy="1481625"/>
                <a:chOff x="1363979" y="4957169"/>
                <a:chExt cx="2413000" cy="148162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B5C0125-8C2E-47AB-BA5A-548A2706EC6C}"/>
                    </a:ext>
                  </a:extLst>
                </p:cNvPr>
                <p:cNvSpPr txBox="1"/>
                <p:nvPr/>
              </p:nvSpPr>
              <p:spPr>
                <a:xfrm>
                  <a:off x="1366523" y="4957169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Training data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10AE5A6-6097-4E21-90AB-6851ACEEA103}"/>
                    </a:ext>
                  </a:extLst>
                </p:cNvPr>
                <p:cNvSpPr txBox="1"/>
                <p:nvPr/>
              </p:nvSpPr>
              <p:spPr>
                <a:xfrm>
                  <a:off x="1366523" y="5515953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Validation data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8BCA3D-7C9A-4349-AD16-86C22478D1A7}"/>
                    </a:ext>
                  </a:extLst>
                </p:cNvPr>
                <p:cNvSpPr txBox="1"/>
                <p:nvPr/>
              </p:nvSpPr>
              <p:spPr>
                <a:xfrm>
                  <a:off x="1363979" y="6069462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Testing data</a:t>
                  </a: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59DEFD-273C-4868-B2A8-E72332B1667D}"/>
                </a:ext>
              </a:extLst>
            </p:cNvPr>
            <p:cNvSpPr/>
            <p:nvPr/>
          </p:nvSpPr>
          <p:spPr>
            <a:xfrm>
              <a:off x="1451608" y="5987063"/>
              <a:ext cx="379731" cy="3178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DD5139-0022-4DA5-962B-6B9382964A56}"/>
                </a:ext>
              </a:extLst>
            </p:cNvPr>
            <p:cNvSpPr txBox="1"/>
            <p:nvPr/>
          </p:nvSpPr>
          <p:spPr>
            <a:xfrm>
              <a:off x="1831339" y="5935601"/>
              <a:ext cx="241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= Ignored data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9515B99-4AC0-45AF-A136-5DD5B0BDAF9B}"/>
              </a:ext>
            </a:extLst>
          </p:cNvPr>
          <p:cNvSpPr txBox="1"/>
          <p:nvPr/>
        </p:nvSpPr>
        <p:spPr>
          <a:xfrm>
            <a:off x="436880" y="3566795"/>
            <a:ext cx="123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01/01/15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723CE9-942B-4B88-82B1-E5F092B0D883}"/>
              </a:ext>
            </a:extLst>
          </p:cNvPr>
          <p:cNvSpPr txBox="1"/>
          <p:nvPr/>
        </p:nvSpPr>
        <p:spPr>
          <a:xfrm>
            <a:off x="10928349" y="3566795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13/11/17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807711-0E1A-4BFD-8722-D7F4B976F1D2}"/>
              </a:ext>
            </a:extLst>
          </p:cNvPr>
          <p:cNvSpPr txBox="1"/>
          <p:nvPr/>
        </p:nvSpPr>
        <p:spPr>
          <a:xfrm>
            <a:off x="8648381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21/06/17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1847E1-5F05-475A-B36D-948D0E404E12}"/>
              </a:ext>
            </a:extLst>
          </p:cNvPr>
          <p:cNvSpPr txBox="1"/>
          <p:nvPr/>
        </p:nvSpPr>
        <p:spPr>
          <a:xfrm>
            <a:off x="9812018" y="3566795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01/11/17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C482A-DC23-4558-BC1B-BF8BAB0D84AA}"/>
              </a:ext>
            </a:extLst>
          </p:cNvPr>
          <p:cNvSpPr/>
          <p:nvPr/>
        </p:nvSpPr>
        <p:spPr>
          <a:xfrm>
            <a:off x="7940040" y="3008682"/>
            <a:ext cx="1127759" cy="5368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7D7759-3211-4659-9BD2-CC3B117BC84B}"/>
              </a:ext>
            </a:extLst>
          </p:cNvPr>
          <p:cNvSpPr/>
          <p:nvPr/>
        </p:nvSpPr>
        <p:spPr>
          <a:xfrm>
            <a:off x="6781800" y="3008682"/>
            <a:ext cx="1158239" cy="5368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22C499-0EF8-46C8-BE62-D73A49150AF3}"/>
              </a:ext>
            </a:extLst>
          </p:cNvPr>
          <p:cNvSpPr txBox="1"/>
          <p:nvPr/>
        </p:nvSpPr>
        <p:spPr>
          <a:xfrm>
            <a:off x="7520940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09/06/17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E066E6-5B0C-4BF4-930A-6FA992F8BAC5}"/>
              </a:ext>
            </a:extLst>
          </p:cNvPr>
          <p:cNvSpPr txBox="1"/>
          <p:nvPr/>
        </p:nvSpPr>
        <p:spPr>
          <a:xfrm>
            <a:off x="6343925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04/02/17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4E49CB-79D4-44B3-97ED-C4CB26B00696}"/>
              </a:ext>
            </a:extLst>
          </p:cNvPr>
          <p:cNvCxnSpPr>
            <a:cxnSpLocks/>
          </p:cNvCxnSpPr>
          <p:nvPr/>
        </p:nvCxnSpPr>
        <p:spPr>
          <a:xfrm>
            <a:off x="838199" y="2081237"/>
            <a:ext cx="0" cy="146434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CC5EDB-E3C2-4428-846F-FA148426D7D1}"/>
              </a:ext>
            </a:extLst>
          </p:cNvPr>
          <p:cNvCxnSpPr>
            <a:cxnSpLocks/>
          </p:cNvCxnSpPr>
          <p:nvPr/>
        </p:nvCxnSpPr>
        <p:spPr>
          <a:xfrm>
            <a:off x="11353799" y="2081236"/>
            <a:ext cx="0" cy="146434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932BA-8E5C-4A24-91BD-C5E7CDF47E6A}"/>
              </a:ext>
            </a:extLst>
          </p:cNvPr>
          <p:cNvCxnSpPr>
            <a:cxnSpLocks/>
          </p:cNvCxnSpPr>
          <p:nvPr/>
        </p:nvCxnSpPr>
        <p:spPr>
          <a:xfrm>
            <a:off x="1022603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F94BCF-648F-4C2F-874A-60D218602A43}"/>
              </a:ext>
            </a:extLst>
          </p:cNvPr>
          <p:cNvCxnSpPr>
            <a:cxnSpLocks/>
          </p:cNvCxnSpPr>
          <p:nvPr/>
        </p:nvCxnSpPr>
        <p:spPr>
          <a:xfrm>
            <a:off x="906779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3CD47-8C99-41BD-9A55-C65A76666270}"/>
              </a:ext>
            </a:extLst>
          </p:cNvPr>
          <p:cNvCxnSpPr>
            <a:cxnSpLocks/>
          </p:cNvCxnSpPr>
          <p:nvPr/>
        </p:nvCxnSpPr>
        <p:spPr>
          <a:xfrm>
            <a:off x="7933683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7A7EAB4-369A-423F-A600-7BBD39E7E69B}"/>
              </a:ext>
            </a:extLst>
          </p:cNvPr>
          <p:cNvCxnSpPr>
            <a:cxnSpLocks/>
          </p:cNvCxnSpPr>
          <p:nvPr/>
        </p:nvCxnSpPr>
        <p:spPr>
          <a:xfrm>
            <a:off x="678179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6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A77A-FD67-4C21-8BC3-3A36C168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44F6-6200-4C3B-9BF1-BFB324D4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are many different choices of algorithm that learn the relationship from input to output in different ways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algorithm that gave the best performance in this project is called </a:t>
            </a:r>
            <a:r>
              <a:rPr lang="en-GB" dirty="0">
                <a:solidFill>
                  <a:srgbClr val="FF0000"/>
                </a:solidFill>
              </a:rPr>
              <a:t>Random Forest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Random Forest is an advanced algorithm from the ‘ensemble’ family of models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45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9EB-A541-4B6E-8A6B-613D68E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Random Forest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3A33-701B-42C7-BD4F-484A6362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ensemble model is one that uses multiple models to provide a single prediction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final, single prediction will be the mean of all predictions from the multiple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has been found that by combing many ‘weak learners’ into a single ‘strong learner’, models that are more accurate and more reliable than any of the constituent models alone are achievable </a:t>
            </a:r>
          </a:p>
        </p:txBody>
      </p:sp>
    </p:spTree>
    <p:extLst>
      <p:ext uri="{BB962C8B-B14F-4D97-AF65-F5344CB8AC3E}">
        <p14:creationId xmlns:p14="http://schemas.microsoft.com/office/powerpoint/2010/main" val="426290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9EB-A541-4B6E-8A6B-613D68E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Random Forest algorithm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E5C97C-41C9-4E69-B9AC-50EB253EA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4675" y="1789387"/>
            <a:ext cx="4924425" cy="48291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Random forest is an ensemble of traditional Decision Trees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Decision Tree learns a different relationship from the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given new data each decision tree predicts a value, the mean of these values is the overall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2FC4E-1173-478D-AAD2-AB7DB40F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7577"/>
            <a:ext cx="5604983" cy="39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D5BD-E274-4FF6-8440-2C9D551E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 training, validation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3784-5E61-435C-9887-C0EADF3B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Train with cross validation to find best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Assess overfitting on validation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Retrain with best parameters on training data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Evaluate performance on test data sets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89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F5BA-765F-41E0-9701-2C2CD9EC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Services for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77F-F3D1-4338-8B14-CA5A00ED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11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7AD0-DB54-41FA-A393-D29C481E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places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9FA1-D5E5-4825-89C3-0F6F67FFD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Azure Databricks</a:t>
            </a:r>
          </a:p>
          <a:p>
            <a:r>
              <a:rPr lang="en-GB" dirty="0"/>
              <a:t>Azure HDInsight</a:t>
            </a:r>
          </a:p>
          <a:p>
            <a:r>
              <a:rPr lang="en-GB" dirty="0"/>
              <a:t>Azure Data Lake Analytics</a:t>
            </a:r>
          </a:p>
          <a:p>
            <a:r>
              <a:rPr lang="en-GB" dirty="0"/>
              <a:t>Azure ML </a:t>
            </a:r>
          </a:p>
          <a:p>
            <a:pPr lvl="1"/>
            <a:r>
              <a:rPr lang="en-GB" dirty="0"/>
              <a:t>V1</a:t>
            </a:r>
          </a:p>
          <a:p>
            <a:pPr lvl="1"/>
            <a:r>
              <a:rPr lang="en-GB" dirty="0"/>
              <a:t>V2 with Workbench</a:t>
            </a:r>
          </a:p>
          <a:p>
            <a:pPr lvl="1"/>
            <a:r>
              <a:rPr lang="en-GB" dirty="0"/>
              <a:t>V2 RC no Workbench</a:t>
            </a:r>
          </a:p>
          <a:p>
            <a:r>
              <a:rPr lang="en-GB" dirty="0"/>
              <a:t>R/Python in many hosts</a:t>
            </a:r>
          </a:p>
          <a:p>
            <a:pPr lvl="1"/>
            <a:r>
              <a:rPr lang="en-GB" dirty="0"/>
              <a:t>Functions</a:t>
            </a:r>
          </a:p>
          <a:p>
            <a:pPr lvl="1"/>
            <a:r>
              <a:rPr lang="en-GB" dirty="0"/>
              <a:t>Batch</a:t>
            </a:r>
          </a:p>
          <a:p>
            <a:pPr lvl="1"/>
            <a:r>
              <a:rPr lang="en-GB" dirty="0"/>
              <a:t>SQL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CA729-5D10-4EA9-A683-956EF86691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C# and dotnet hosted in many places</a:t>
            </a:r>
          </a:p>
          <a:p>
            <a:pPr lvl="1"/>
            <a:endParaRPr lang="en-GB" dirty="0"/>
          </a:p>
          <a:p>
            <a:r>
              <a:rPr lang="en-GB" dirty="0"/>
              <a:t>Typical Azure DevOps pipelines more mature for .NET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52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36DA-39EB-4B18-BD00-691D4D60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5E17-B961-47E1-B975-E31637E1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4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00A3C-A59D-4E58-9608-D3E0C4D6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Databricks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21B6A-B9FE-4C3B-874D-67E21783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Databricks Spark hosted as SaaS on Azure</a:t>
            </a:r>
          </a:p>
          <a:p>
            <a:r>
              <a:rPr lang="en-GB" dirty="0"/>
              <a:t>Focussed on collaboration between data scientists and data engineers </a:t>
            </a:r>
          </a:p>
          <a:p>
            <a:r>
              <a:rPr lang="en-GB" dirty="0"/>
              <a:t>Powered by Apache Spark </a:t>
            </a:r>
          </a:p>
          <a:p>
            <a:r>
              <a:rPr lang="en-GB" dirty="0"/>
              <a:t>Dev in:</a:t>
            </a:r>
          </a:p>
          <a:p>
            <a:pPr lvl="1"/>
            <a:r>
              <a:rPr lang="en-GB" dirty="0"/>
              <a:t>Scala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/>
              <a:t>Spark-SQL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60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5810-8BA4-4877-93AB-CBC52ABC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HDInsight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457B-3A85-490C-8EF8-C67EDA891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2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19BF-7112-4E59-833B-734E33C3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Revolutionising data for dotnet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F35AE-1555-4BCC-B27B-8451FC9F7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469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257B-EA72-47FD-AE9E-B7B8F4038A16}"/>
              </a:ext>
            </a:extLst>
          </p:cNvPr>
          <p:cNvSpPr/>
          <p:nvPr/>
        </p:nvSpPr>
        <p:spPr>
          <a:xfrm>
            <a:off x="346123" y="369614"/>
            <a:ext cx="11499754" cy="4922973"/>
          </a:xfrm>
          <a:prstGeom prst="rect">
            <a:avLst/>
          </a:prstGeom>
          <a:gradFill>
            <a:gsLst>
              <a:gs pos="10000">
                <a:srgbClr val="4D86ED">
                  <a:alpha val="49804"/>
                </a:srgbClr>
              </a:gs>
              <a:gs pos="89000">
                <a:srgbClr val="7FCE4A">
                  <a:alpha val="4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2271B-A0CA-4821-89A9-FE2D035E3CBA}"/>
              </a:ext>
            </a:extLst>
          </p:cNvPr>
          <p:cNvSpPr/>
          <p:nvPr/>
        </p:nvSpPr>
        <p:spPr>
          <a:xfrm>
            <a:off x="1036000" y="1241290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DDB2-91AB-4366-A555-06C9D7D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1" y="1783908"/>
            <a:ext cx="313200" cy="3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9E0F-48BC-4945-A95F-32FA4934B3CB}"/>
              </a:ext>
            </a:extLst>
          </p:cNvPr>
          <p:cNvSpPr txBox="1"/>
          <p:nvPr/>
        </p:nvSpPr>
        <p:spPr>
          <a:xfrm>
            <a:off x="1048249" y="2376717"/>
            <a:ext cx="134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Utilising System.IO is unstructured,  our evidence is that most users handroll some form of CSV/TSV or use JSON encoding as it is a safe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AEB39-4D18-4064-9442-E728AF8AC7E3}"/>
              </a:ext>
            </a:extLst>
          </p:cNvPr>
          <p:cNvSpPr txBox="1"/>
          <p:nvPr/>
        </p:nvSpPr>
        <p:spPr>
          <a:xfrm>
            <a:off x="2861389" y="3539412"/>
            <a:ext cx="22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First stage transcoding from “something .NET can write to”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3314D-6A8B-48EF-B61B-E93BFCF3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679" y="2804472"/>
            <a:ext cx="660275" cy="67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8E782-7BD2-4B22-89E7-86C3AAAFFF5F}"/>
              </a:ext>
            </a:extLst>
          </p:cNvPr>
          <p:cNvSpPr txBox="1"/>
          <p:nvPr/>
        </p:nvSpPr>
        <p:spPr>
          <a:xfrm>
            <a:off x="5670115" y="3539412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All subsequent data inspection and manipulation outside of .NET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521AB-CD27-4C10-8AF4-4FEF97476D53}"/>
              </a:ext>
            </a:extLst>
          </p:cNvPr>
          <p:cNvCxnSpPr/>
          <p:nvPr/>
        </p:nvCxnSpPr>
        <p:spPr>
          <a:xfrm>
            <a:off x="2394911" y="2855167"/>
            <a:ext cx="108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5504C-30FD-41A6-8FAE-737FE365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001" y="2660859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36435-7285-45BD-B570-E0F18888A79F}"/>
              </a:ext>
            </a:extLst>
          </p:cNvPr>
          <p:cNvSpPr txBox="1"/>
          <p:nvPr/>
        </p:nvSpPr>
        <p:spPr>
          <a:xfrm>
            <a:off x="5293515" y="2724362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C8B27-8087-4906-8CDC-B03AF581A6F9}"/>
              </a:ext>
            </a:extLst>
          </p:cNvPr>
          <p:cNvCxnSpPr>
            <a:cxnSpLocks/>
          </p:cNvCxnSpPr>
          <p:nvPr/>
        </p:nvCxnSpPr>
        <p:spPr>
          <a:xfrm>
            <a:off x="4289025" y="2827175"/>
            <a:ext cx="48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9E6AD7-263D-4E75-BC20-4B7EE8DB57BB}"/>
              </a:ext>
            </a:extLst>
          </p:cNvPr>
          <p:cNvCxnSpPr>
            <a:cxnSpLocks/>
          </p:cNvCxnSpPr>
          <p:nvPr/>
        </p:nvCxnSpPr>
        <p:spPr>
          <a:xfrm flipH="1">
            <a:off x="5931831" y="2843260"/>
            <a:ext cx="55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5525477-7D62-4E53-BE55-F91C9C4BB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3994" y="1126609"/>
            <a:ext cx="660275" cy="67259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33E59-E681-4D26-8373-8EA2F6BACC8F}"/>
              </a:ext>
            </a:extLst>
          </p:cNvPr>
          <p:cNvCxnSpPr/>
          <p:nvPr/>
        </p:nvCxnSpPr>
        <p:spPr>
          <a:xfrm flipH="1">
            <a:off x="5289584" y="1473200"/>
            <a:ext cx="973330" cy="9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FAC1CE45-425A-4B6C-96A5-E7038404C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07" y="958001"/>
            <a:ext cx="780290" cy="78029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CF9B95-8F85-4E12-8742-19BA78E4C819}"/>
              </a:ext>
            </a:extLst>
          </p:cNvPr>
          <p:cNvCxnSpPr/>
          <p:nvPr/>
        </p:nvCxnSpPr>
        <p:spPr>
          <a:xfrm>
            <a:off x="7228114" y="1407886"/>
            <a:ext cx="2648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F9284A-0120-4EB1-94C9-9752B32E86FD}"/>
              </a:ext>
            </a:extLst>
          </p:cNvPr>
          <p:cNvSpPr txBox="1"/>
          <p:nvPr/>
        </p:nvSpPr>
        <p:spPr>
          <a:xfrm>
            <a:off x="7267560" y="1496943"/>
            <a:ext cx="261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Operationalisation mandates database </a:t>
            </a:r>
            <a:r>
              <a:rPr lang="en-GB" dirty="0" err="1"/>
              <a:t>rectangularisation</a:t>
            </a:r>
            <a:r>
              <a:rPr lang="en-GB" dirty="0"/>
              <a:t> to take advantage of ADO.NET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B7BAC-6688-4F71-AD69-5B029EBF14C3}"/>
              </a:ext>
            </a:extLst>
          </p:cNvPr>
          <p:cNvSpPr/>
          <p:nvPr/>
        </p:nvSpPr>
        <p:spPr>
          <a:xfrm>
            <a:off x="9661421" y="2985972"/>
            <a:ext cx="134666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65EAB-2B2C-49C8-A239-56FBCC98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52" y="3528590"/>
            <a:ext cx="313200" cy="313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D1315-D373-4EC8-B0F7-324C74952FF6}"/>
              </a:ext>
            </a:extLst>
          </p:cNvPr>
          <p:cNvCxnSpPr>
            <a:stCxn id="30" idx="0"/>
            <a:endCxn id="24" idx="2"/>
          </p:cNvCxnSpPr>
          <p:nvPr/>
        </p:nvCxnSpPr>
        <p:spPr>
          <a:xfrm flipV="1">
            <a:off x="10334752" y="1738291"/>
            <a:ext cx="0" cy="124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B9D2C-E903-4468-AEC9-938866A6B2E1}"/>
              </a:ext>
            </a:extLst>
          </p:cNvPr>
          <p:cNvSpPr txBox="1"/>
          <p:nvPr/>
        </p:nvSpPr>
        <p:spPr>
          <a:xfrm>
            <a:off x="3592286" y="203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s://www.python.org/static/img/python-logo@2x.png">
            <a:extLst>
              <a:ext uri="{FF2B5EF4-FFF2-40B4-BE49-F238E27FC236}">
                <a16:creationId xmlns:a16="http://schemas.microsoft.com/office/drawing/2014/main" id="{CD61E1BA-8717-41E3-82DD-D4A16960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12" y="3010264"/>
            <a:ext cx="1195433" cy="3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EE00F41-8C89-4CD0-B122-1CCF01D6F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315" y="2835067"/>
            <a:ext cx="474359" cy="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257B-EA72-47FD-AE9E-B7B8F4038A16}"/>
              </a:ext>
            </a:extLst>
          </p:cNvPr>
          <p:cNvSpPr/>
          <p:nvPr/>
        </p:nvSpPr>
        <p:spPr>
          <a:xfrm>
            <a:off x="346123" y="369614"/>
            <a:ext cx="11499754" cy="4922973"/>
          </a:xfrm>
          <a:prstGeom prst="rect">
            <a:avLst/>
          </a:prstGeom>
          <a:gradFill>
            <a:gsLst>
              <a:gs pos="10000">
                <a:srgbClr val="4D86ED">
                  <a:alpha val="49804"/>
                </a:srgbClr>
              </a:gs>
              <a:gs pos="89000">
                <a:srgbClr val="7FCE4A">
                  <a:alpha val="4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2271B-A0CA-4821-89A9-FE2D035E3CBA}"/>
              </a:ext>
            </a:extLst>
          </p:cNvPr>
          <p:cNvSpPr/>
          <p:nvPr/>
        </p:nvSpPr>
        <p:spPr>
          <a:xfrm>
            <a:off x="1036000" y="1241290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DDB2-91AB-4366-A555-06C9D7D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1" y="1783908"/>
            <a:ext cx="313200" cy="3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9E0F-48BC-4945-A95F-32FA4934B3CB}"/>
              </a:ext>
            </a:extLst>
          </p:cNvPr>
          <p:cNvSpPr txBox="1"/>
          <p:nvPr/>
        </p:nvSpPr>
        <p:spPr>
          <a:xfrm>
            <a:off x="1048249" y="2376717"/>
            <a:ext cx="134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Utilising System.IO is unstructured,  our evidence is that most users handroll some form of CSV/TSV or use JSON encoding as it is a safe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AEB39-4D18-4064-9442-E728AF8AC7E3}"/>
              </a:ext>
            </a:extLst>
          </p:cNvPr>
          <p:cNvSpPr txBox="1"/>
          <p:nvPr/>
        </p:nvSpPr>
        <p:spPr>
          <a:xfrm>
            <a:off x="2861389" y="3539412"/>
            <a:ext cx="22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Immediately serialize .NET POCOs to Parquet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3314D-6A8B-48EF-B61B-E93BFCF3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506" y="1269996"/>
            <a:ext cx="660275" cy="67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8E782-7BD2-4B22-89E7-86C3AAAFFF5F}"/>
              </a:ext>
            </a:extLst>
          </p:cNvPr>
          <p:cNvSpPr txBox="1"/>
          <p:nvPr/>
        </p:nvSpPr>
        <p:spPr>
          <a:xfrm>
            <a:off x="5670115" y="3539412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Parquet specific optimisation and inspection tools in </a:t>
            </a:r>
            <a:r>
              <a:rPr lang="en-GB" dirty="0" err="1"/>
              <a:t>.net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521AB-CD27-4C10-8AF4-4FEF97476D53}"/>
              </a:ext>
            </a:extLst>
          </p:cNvPr>
          <p:cNvCxnSpPr/>
          <p:nvPr/>
        </p:nvCxnSpPr>
        <p:spPr>
          <a:xfrm>
            <a:off x="2394911" y="2855167"/>
            <a:ext cx="108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5504C-30FD-41A6-8FAE-737FE365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001" y="2660859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36435-7285-45BD-B570-E0F18888A79F}"/>
              </a:ext>
            </a:extLst>
          </p:cNvPr>
          <p:cNvSpPr txBox="1"/>
          <p:nvPr/>
        </p:nvSpPr>
        <p:spPr>
          <a:xfrm>
            <a:off x="5293515" y="2724362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C8B27-8087-4906-8CDC-B03AF581A6F9}"/>
              </a:ext>
            </a:extLst>
          </p:cNvPr>
          <p:cNvCxnSpPr>
            <a:cxnSpLocks/>
          </p:cNvCxnSpPr>
          <p:nvPr/>
        </p:nvCxnSpPr>
        <p:spPr>
          <a:xfrm>
            <a:off x="4289025" y="2827175"/>
            <a:ext cx="48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9E6AD7-263D-4E75-BC20-4B7EE8DB57BB}"/>
              </a:ext>
            </a:extLst>
          </p:cNvPr>
          <p:cNvCxnSpPr>
            <a:cxnSpLocks/>
          </p:cNvCxnSpPr>
          <p:nvPr/>
        </p:nvCxnSpPr>
        <p:spPr>
          <a:xfrm flipH="1">
            <a:off x="5931831" y="2843260"/>
            <a:ext cx="55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33E59-E681-4D26-8373-8EA2F6BACC8F}"/>
              </a:ext>
            </a:extLst>
          </p:cNvPr>
          <p:cNvCxnSpPr/>
          <p:nvPr/>
        </p:nvCxnSpPr>
        <p:spPr>
          <a:xfrm flipH="1">
            <a:off x="5289584" y="1473200"/>
            <a:ext cx="973330" cy="9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F9284A-0120-4EB1-94C9-9752B32E86FD}"/>
              </a:ext>
            </a:extLst>
          </p:cNvPr>
          <p:cNvSpPr txBox="1"/>
          <p:nvPr/>
        </p:nvSpPr>
        <p:spPr>
          <a:xfrm>
            <a:off x="7161806" y="1074635"/>
            <a:ext cx="261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can read operational output from ML and Big Data natively using Parquet.net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B7BAC-6688-4F71-AD69-5B029EBF14C3}"/>
              </a:ext>
            </a:extLst>
          </p:cNvPr>
          <p:cNvSpPr/>
          <p:nvPr/>
        </p:nvSpPr>
        <p:spPr>
          <a:xfrm>
            <a:off x="9661421" y="2985972"/>
            <a:ext cx="134666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65EAB-2B2C-49C8-A239-56FBCC98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52" y="3528590"/>
            <a:ext cx="313200" cy="313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D1315-D373-4EC8-B0F7-324C74952F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0334752" y="1738291"/>
            <a:ext cx="0" cy="124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B9D2C-E903-4468-AEC9-938866A6B2E1}"/>
              </a:ext>
            </a:extLst>
          </p:cNvPr>
          <p:cNvSpPr txBox="1"/>
          <p:nvPr/>
        </p:nvSpPr>
        <p:spPr>
          <a:xfrm>
            <a:off x="3592286" y="203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F7F84EB-0786-4480-BCA0-D27A9AD9B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710" y="2959051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3405F5-2070-4B10-A670-51CE0270CFF7}"/>
              </a:ext>
            </a:extLst>
          </p:cNvPr>
          <p:cNvSpPr txBox="1"/>
          <p:nvPr/>
        </p:nvSpPr>
        <p:spPr>
          <a:xfrm>
            <a:off x="3651224" y="3022554"/>
            <a:ext cx="90281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Parquet.NET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BF9B68-A849-4823-AD8B-354A82782C6C}"/>
              </a:ext>
            </a:extLst>
          </p:cNvPr>
          <p:cNvCxnSpPr/>
          <p:nvPr/>
        </p:nvCxnSpPr>
        <p:spPr>
          <a:xfrm flipH="1">
            <a:off x="9780812" y="1473200"/>
            <a:ext cx="55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72B692-52CE-4220-A587-7944EF288412}"/>
              </a:ext>
            </a:extLst>
          </p:cNvPr>
          <p:cNvCxnSpPr/>
          <p:nvPr/>
        </p:nvCxnSpPr>
        <p:spPr>
          <a:xfrm flipH="1">
            <a:off x="6440679" y="1422400"/>
            <a:ext cx="721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39D289-1251-4F5C-B7EF-824F0BD72823}"/>
              </a:ext>
            </a:extLst>
          </p:cNvPr>
          <p:cNvCxnSpPr>
            <a:cxnSpLocks/>
          </p:cNvCxnSpPr>
          <p:nvPr/>
        </p:nvCxnSpPr>
        <p:spPr>
          <a:xfrm>
            <a:off x="4330957" y="1997330"/>
            <a:ext cx="581807" cy="5065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1B96786D-0A01-4DB7-8332-09BFAF5D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1" y="2834750"/>
            <a:ext cx="749069" cy="5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3A4550-87E7-45E2-9184-8C566CD4FD99}"/>
              </a:ext>
            </a:extLst>
          </p:cNvPr>
          <p:cNvSpPr/>
          <p:nvPr/>
        </p:nvSpPr>
        <p:spPr>
          <a:xfrm>
            <a:off x="3409875" y="1270462"/>
            <a:ext cx="82359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Machine Learning for .NET</a:t>
            </a:r>
            <a:endParaRPr lang="en-GB" sz="1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3071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E0D3-2E89-46B2-AFCF-BCD8178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A6FD4-67B1-4006-98C0-F7CE43A08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Example in Sentiment Analysis with Binary Classifier</a:t>
            </a:r>
          </a:p>
        </p:txBody>
      </p:sp>
    </p:spTree>
    <p:extLst>
      <p:ext uri="{BB962C8B-B14F-4D97-AF65-F5344CB8AC3E}">
        <p14:creationId xmlns:p14="http://schemas.microsoft.com/office/powerpoint/2010/main" val="229157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214F-C737-49E8-8AEC-421EA111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0.6.0 Goodbye: ML.NET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A776-6504-41E6-B7CD-392CC4E9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Library evolving quickly</a:t>
            </a:r>
          </a:p>
          <a:p>
            <a:r>
              <a:rPr lang="en-GB" dirty="0"/>
              <a:t>Towards common approach in Spark/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  <a:p>
            <a:endParaRPr lang="en-GB" dirty="0"/>
          </a:p>
          <a:p>
            <a:r>
              <a:rPr lang="en-GB" dirty="0" err="1"/>
              <a:t>LearningPipeline</a:t>
            </a:r>
            <a:r>
              <a:rPr lang="en-GB" dirty="0"/>
              <a:t> weaknesses:</a:t>
            </a:r>
          </a:p>
          <a:p>
            <a:pPr lvl="1"/>
            <a:r>
              <a:rPr lang="en-GB" dirty="0"/>
              <a:t>Enumerable of actions not common elsewhere</a:t>
            </a:r>
          </a:p>
          <a:p>
            <a:pPr lvl="1"/>
            <a:r>
              <a:rPr lang="en-GB" dirty="0"/>
              <a:t>Logging and State not handled</a:t>
            </a:r>
          </a:p>
          <a:p>
            <a:pPr lvl="1"/>
            <a:endParaRPr lang="en-GB" dirty="0"/>
          </a:p>
          <a:p>
            <a:r>
              <a:rPr lang="en-GB" dirty="0"/>
              <a:t>Bring in Context, Environment and lower level data tools </a:t>
            </a:r>
            <a:r>
              <a:rPr lang="en-GB" dirty="0" err="1"/>
              <a:t>IDataView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Not all &lt;0.6.0 features available, </a:t>
            </a:r>
            <a:r>
              <a:rPr lang="en-GB"/>
              <a:t>so later demos are “Legacy”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589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FA0AE-E40F-47CB-9FF3-57280041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89A0B-8593-4699-9096-5A3638F1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15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0CCC-6276-4654-81C0-37375A21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B5BA-7D4A-4243-8DCA-4ADD819F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EB060-AB4D-44EE-944B-6C63A445D64D}"/>
              </a:ext>
            </a:extLst>
          </p:cNvPr>
          <p:cNvSpPr txBox="1"/>
          <p:nvPr/>
        </p:nvSpPr>
        <p:spPr>
          <a:xfrm>
            <a:off x="6388215" y="180363"/>
            <a:ext cx="6392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PredictionModel</a:t>
            </a:r>
            <a:r>
              <a:rPr lang="en-GB" dirty="0">
                <a:latin typeface="Consolas" panose="020B0609020204030204" pitchFamily="49" charset="0"/>
              </a:rPr>
              <a:t> quality metrics evaluation</a:t>
            </a:r>
          </a:p>
          <a:p>
            <a:r>
              <a:rPr lang="en-GB" dirty="0"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GB" dirty="0">
                <a:latin typeface="Consolas" panose="020B0609020204030204" pitchFamily="49" charset="0"/>
              </a:rPr>
              <a:t>Accuracy: 94.44%</a:t>
            </a:r>
          </a:p>
          <a:p>
            <a:r>
              <a:rPr lang="en-GB" dirty="0" err="1">
                <a:latin typeface="Consolas" panose="020B0609020204030204" pitchFamily="49" charset="0"/>
              </a:rPr>
              <a:t>Auc</a:t>
            </a:r>
            <a:r>
              <a:rPr lang="en-GB" dirty="0">
                <a:latin typeface="Consolas" panose="020B0609020204030204" pitchFamily="49" charset="0"/>
              </a:rPr>
              <a:t>: 98.77%</a:t>
            </a:r>
          </a:p>
          <a:p>
            <a:r>
              <a:rPr lang="en-GB" dirty="0">
                <a:latin typeface="Consolas" panose="020B0609020204030204" pitchFamily="49" charset="0"/>
              </a:rPr>
              <a:t>F1Score: 94.74%</a:t>
            </a:r>
          </a:p>
        </p:txBody>
      </p:sp>
    </p:spTree>
    <p:extLst>
      <p:ext uri="{BB962C8B-B14F-4D97-AF65-F5344CB8AC3E}">
        <p14:creationId xmlns:p14="http://schemas.microsoft.com/office/powerpoint/2010/main" val="73251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34A7-D0FB-4F66-9A08-D3F403EB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D9CBF-995F-41EA-AF02-6E13F499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and Transforming data in a pipeline</a:t>
            </a:r>
          </a:p>
        </p:txBody>
      </p:sp>
    </p:spTree>
    <p:extLst>
      <p:ext uri="{BB962C8B-B14F-4D97-AF65-F5344CB8AC3E}">
        <p14:creationId xmlns:p14="http://schemas.microsoft.com/office/powerpoint/2010/main" val="292424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AAB1-FB2F-438F-8057-23FFFF8A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83756-9A34-4CA6-AEBB-D043C0949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44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F2C5-EA84-430E-8C05-9BDCC1D0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542D3-F532-4C23-9D6D-20FF5F2E2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2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3EF975-264A-4829-A26D-ACDFB19C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with RMS and r</a:t>
            </a:r>
            <a:r>
              <a:rPr lang="en-GB" baseline="30000" dirty="0"/>
              <a:t>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048BAE-2810-4939-8DAB-09E6311D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F2E37-E531-43CD-8A73-B7EED7DE3646}"/>
              </a:ext>
            </a:extLst>
          </p:cNvPr>
          <p:cNvSpPr/>
          <p:nvPr/>
        </p:nvSpPr>
        <p:spPr>
          <a:xfrm>
            <a:off x="7162090" y="300861"/>
            <a:ext cx="5438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Rms</a:t>
            </a:r>
            <a:r>
              <a:rPr lang="en-GB" dirty="0">
                <a:latin typeface="Consolas" panose="020B0609020204030204" pitchFamily="49" charset="0"/>
              </a:rPr>
              <a:t> = 3.30299146626885</a:t>
            </a:r>
          </a:p>
          <a:p>
            <a:r>
              <a:rPr lang="en-GB" dirty="0" err="1">
                <a:latin typeface="Consolas" panose="020B0609020204030204" pitchFamily="49" charset="0"/>
              </a:rPr>
              <a:t>RSquared</a:t>
            </a:r>
            <a:r>
              <a:rPr lang="en-GB" dirty="0">
                <a:latin typeface="Consolas" panose="020B0609020204030204" pitchFamily="49" charset="0"/>
              </a:rPr>
              <a:t> = 0.885729301000846</a:t>
            </a:r>
          </a:p>
          <a:p>
            <a:r>
              <a:rPr lang="en-GB" dirty="0">
                <a:latin typeface="Consolas" panose="020B0609020204030204" pitchFamily="49" charset="0"/>
              </a:rPr>
              <a:t>Predicted fare: 31.14972, actual fare: 29.5</a:t>
            </a:r>
          </a:p>
        </p:txBody>
      </p:sp>
    </p:spTree>
    <p:extLst>
      <p:ext uri="{BB962C8B-B14F-4D97-AF65-F5344CB8AC3E}">
        <p14:creationId xmlns:p14="http://schemas.microsoft.com/office/powerpoint/2010/main" val="122249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122DD-EF5F-409F-A169-D32586F8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63AA7-DDC3-4EB6-BE6F-3A695A9D7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of the Iris petal detector</a:t>
            </a:r>
          </a:p>
        </p:txBody>
      </p:sp>
    </p:spTree>
    <p:extLst>
      <p:ext uri="{BB962C8B-B14F-4D97-AF65-F5344CB8AC3E}">
        <p14:creationId xmlns:p14="http://schemas.microsoft.com/office/powerpoint/2010/main" val="223230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11D7-4B12-4416-A242-58FBF72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40F6E-1A73-455E-940F-AF3E36E28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and not Training</a:t>
            </a:r>
          </a:p>
        </p:txBody>
      </p:sp>
    </p:spTree>
    <p:extLst>
      <p:ext uri="{BB962C8B-B14F-4D97-AF65-F5344CB8AC3E}">
        <p14:creationId xmlns:p14="http://schemas.microsoft.com/office/powerpoint/2010/main" val="157761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762E-0742-47FE-96A9-50AC8F1B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Whats</a:t>
            </a:r>
            <a:r>
              <a:rPr lang="en-GB" dirty="0"/>
              <a:t> new in 0.6.0?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3615C-EB45-4468-90C6-187C2E68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65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D106-CA86-4515-AA30-98EC10C6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06501-3241-4DA3-B4A3-949EC0E3A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83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6991-9114-4BC6-8649-87D314D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0940B-0A29-4DB3-A28C-CC8DF7686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trained models from 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271004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2D1E-0B83-433A-BD41-38FA547A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Skills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0BCCF-7479-4FBB-B47C-0CE15B5E9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2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C4A9-16E4-4208-A0E6-1B058DCE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B910-1068-466E-9202-DCF2EBF5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45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641F24FD-5488-4BB5-8101-1912E3A3F2C4}"/>
              </a:ext>
            </a:extLst>
          </p:cNvPr>
          <p:cNvSpPr/>
          <p:nvPr/>
        </p:nvSpPr>
        <p:spPr>
          <a:xfrm>
            <a:off x="828261" y="4048540"/>
            <a:ext cx="3302421" cy="1186070"/>
          </a:xfrm>
          <a:prstGeom prst="rightArrow">
            <a:avLst>
              <a:gd name="adj1" fmla="val 50000"/>
              <a:gd name="adj2" fmla="val 31006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0493B-D67F-429F-BB57-E7A0D701C270}"/>
              </a:ext>
            </a:extLst>
          </p:cNvPr>
          <p:cNvSpPr/>
          <p:nvPr/>
        </p:nvSpPr>
        <p:spPr>
          <a:xfrm>
            <a:off x="2253373" y="1802802"/>
            <a:ext cx="960783" cy="675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Input Files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E93A044-B6F8-48CC-BAAE-A6D6DA687176}"/>
              </a:ext>
            </a:extLst>
          </p:cNvPr>
          <p:cNvSpPr/>
          <p:nvPr/>
        </p:nvSpPr>
        <p:spPr>
          <a:xfrm rot="2700000">
            <a:off x="974540" y="920838"/>
            <a:ext cx="1457739" cy="675861"/>
          </a:xfrm>
          <a:prstGeom prst="rightArrow">
            <a:avLst>
              <a:gd name="adj1" fmla="val 50000"/>
              <a:gd name="adj2" fmla="val 368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Suppliers</a:t>
            </a:r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67BA17A-15D5-43AE-AA6D-97213BC03C70}"/>
              </a:ext>
            </a:extLst>
          </p:cNvPr>
          <p:cNvSpPr/>
          <p:nvPr/>
        </p:nvSpPr>
        <p:spPr>
          <a:xfrm rot="19800000">
            <a:off x="122367" y="2727913"/>
            <a:ext cx="2252078" cy="675861"/>
          </a:xfrm>
          <a:prstGeom prst="rightArrow">
            <a:avLst>
              <a:gd name="adj1" fmla="val 50000"/>
              <a:gd name="adj2" fmla="val 33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Ecosystem Participants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F5BBA86-FB53-44CA-A998-7FC2477B7F52}"/>
              </a:ext>
            </a:extLst>
          </p:cNvPr>
          <p:cNvSpPr/>
          <p:nvPr/>
        </p:nvSpPr>
        <p:spPr>
          <a:xfrm>
            <a:off x="3880566" y="954157"/>
            <a:ext cx="725792" cy="4797286"/>
          </a:xfrm>
          <a:prstGeom prst="rightBrace">
            <a:avLst>
              <a:gd name="adj1" fmla="val 44851"/>
              <a:gd name="adj2" fmla="val 50000"/>
            </a:avLst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B56995-EAB1-4EED-9B86-F7F6F46B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2" y="4447062"/>
            <a:ext cx="389024" cy="389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AA4742-19F3-4C20-9F7F-FEAEF84C50C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51" y="4447062"/>
            <a:ext cx="389024" cy="38902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36F6764-9BC9-4C46-B1AF-C1677E58A342}"/>
              </a:ext>
            </a:extLst>
          </p:cNvPr>
          <p:cNvSpPr/>
          <p:nvPr/>
        </p:nvSpPr>
        <p:spPr>
          <a:xfrm>
            <a:off x="1948998" y="4644887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4355CA-A131-44FE-A583-3551ED538AD8}"/>
              </a:ext>
            </a:extLst>
          </p:cNvPr>
          <p:cNvSpPr/>
          <p:nvPr/>
        </p:nvSpPr>
        <p:spPr>
          <a:xfrm>
            <a:off x="2133024" y="4641574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EEF2BF-9D7F-47F4-81F5-5B8621256F0C}"/>
              </a:ext>
            </a:extLst>
          </p:cNvPr>
          <p:cNvSpPr/>
          <p:nvPr/>
        </p:nvSpPr>
        <p:spPr>
          <a:xfrm>
            <a:off x="2314020" y="4641574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9065FF-B975-4BF7-82A8-DFC98CF94D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94" y="4447062"/>
            <a:ext cx="389024" cy="3890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48F1D5-8353-45D0-9097-C1E5F97DE5B9}"/>
              </a:ext>
            </a:extLst>
          </p:cNvPr>
          <p:cNvSpPr txBox="1"/>
          <p:nvPr/>
        </p:nvSpPr>
        <p:spPr>
          <a:xfrm>
            <a:off x="3054626" y="4447062"/>
            <a:ext cx="8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Stream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06BEB-9988-43F8-A8AC-421B3E8BEBA0}"/>
              </a:ext>
            </a:extLst>
          </p:cNvPr>
          <p:cNvSpPr/>
          <p:nvPr/>
        </p:nvSpPr>
        <p:spPr>
          <a:xfrm>
            <a:off x="4929447" y="747301"/>
            <a:ext cx="7007629" cy="47972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Unified Cloud Data Environment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D0C74-52CF-4793-83BB-F7747540EFD8}"/>
              </a:ext>
            </a:extLst>
          </p:cNvPr>
          <p:cNvGrpSpPr/>
          <p:nvPr/>
        </p:nvGrpSpPr>
        <p:grpSpPr>
          <a:xfrm>
            <a:off x="3355099" y="1601270"/>
            <a:ext cx="842455" cy="1165261"/>
            <a:chOff x="3115055" y="2299252"/>
            <a:chExt cx="842455" cy="1165261"/>
          </a:xfrm>
        </p:grpSpPr>
        <p:pic>
          <p:nvPicPr>
            <p:cNvPr id="33" name="Picture 32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A553E828-8C18-49A1-85A9-D5608A39F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055" y="2299252"/>
              <a:ext cx="313945" cy="31394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0025C32-8E2C-49CA-B72D-0056B2B13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800" y="3151313"/>
              <a:ext cx="313200" cy="313200"/>
            </a:xfrm>
            <a:prstGeom prst="rect">
              <a:avLst/>
            </a:prstGeom>
          </p:spPr>
        </p:pic>
        <p:pic>
          <p:nvPicPr>
            <p:cNvPr id="35" name="Picture 34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F83C65F4-555D-454F-BAA3-5095D802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800" y="2725655"/>
              <a:ext cx="313200" cy="313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A9ACC0-B821-479E-9534-F38216C9AF54}"/>
                </a:ext>
              </a:extLst>
            </p:cNvPr>
            <p:cNvSpPr txBox="1"/>
            <p:nvPr/>
          </p:nvSpPr>
          <p:spPr>
            <a:xfrm>
              <a:off x="3429000" y="2326586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Excel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DAD069-A735-4A92-A2E8-5CF304836E6B}"/>
                </a:ext>
              </a:extLst>
            </p:cNvPr>
            <p:cNvSpPr txBox="1"/>
            <p:nvPr/>
          </p:nvSpPr>
          <p:spPr>
            <a:xfrm>
              <a:off x="3453846" y="2742796"/>
              <a:ext cx="4267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XML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BEF553-887B-4ED3-A741-C71C0F8FB052}"/>
                </a:ext>
              </a:extLst>
            </p:cNvPr>
            <p:cNvSpPr txBox="1"/>
            <p:nvPr/>
          </p:nvSpPr>
          <p:spPr>
            <a:xfrm>
              <a:off x="3453846" y="3175084"/>
              <a:ext cx="5036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Other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E577B-5672-4F38-9D16-DA22472A6A5A}"/>
              </a:ext>
            </a:extLst>
          </p:cNvPr>
          <p:cNvSpPr/>
          <p:nvPr/>
        </p:nvSpPr>
        <p:spPr>
          <a:xfrm>
            <a:off x="5444350" y="1585175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Landing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AFC7096-20E8-4D3F-BC87-21178E77361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14" y="2051520"/>
            <a:ext cx="313945" cy="313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78FBC-59F0-4FC7-B182-E885C34FC1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9" y="2903581"/>
            <a:ext cx="313200" cy="31320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2ADD27-2303-4DFD-9370-B3935B4DA93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9" y="2477923"/>
            <a:ext cx="313200" cy="31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8953ED-6757-42EE-8C9E-EFEDDBCBA73C}"/>
              </a:ext>
            </a:extLst>
          </p:cNvPr>
          <p:cNvSpPr txBox="1"/>
          <p:nvPr/>
        </p:nvSpPr>
        <p:spPr>
          <a:xfrm>
            <a:off x="5953859" y="207885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Excel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147AF-1185-48B1-A83E-8446C102DC37}"/>
              </a:ext>
            </a:extLst>
          </p:cNvPr>
          <p:cNvSpPr txBox="1"/>
          <p:nvPr/>
        </p:nvSpPr>
        <p:spPr>
          <a:xfrm>
            <a:off x="5978705" y="2495064"/>
            <a:ext cx="4267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XML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41982-809F-4EA0-8C44-1702E783C4C8}"/>
              </a:ext>
            </a:extLst>
          </p:cNvPr>
          <p:cNvSpPr txBox="1"/>
          <p:nvPr/>
        </p:nvSpPr>
        <p:spPr>
          <a:xfrm>
            <a:off x="5978705" y="2927352"/>
            <a:ext cx="503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4D932-DCC6-45A1-BF93-250EC2B6E4D5}"/>
              </a:ext>
            </a:extLst>
          </p:cNvPr>
          <p:cNvSpPr txBox="1"/>
          <p:nvPr/>
        </p:nvSpPr>
        <p:spPr>
          <a:xfrm>
            <a:off x="5596526" y="3555879"/>
            <a:ext cx="97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 true copy of the input data, used to trace linage and rebuild data </a:t>
            </a:r>
          </a:p>
        </p:txBody>
      </p:sp>
      <p:pic>
        <p:nvPicPr>
          <p:cNvPr id="51" name="Picture 50" descr="A close up of a sign&#10;&#10;Description generated with high confidence">
            <a:extLst>
              <a:ext uri="{FF2B5EF4-FFF2-40B4-BE49-F238E27FC236}">
                <a16:creationId xmlns:a16="http://schemas.microsoft.com/office/drawing/2014/main" id="{CC8A82BE-8B5C-489F-BEBE-6B8790EE3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94" y="3065843"/>
            <a:ext cx="780290" cy="7802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D2A54D5-7AF4-4C34-A8B5-1173DB2F7B00}"/>
              </a:ext>
            </a:extLst>
          </p:cNvPr>
          <p:cNvGrpSpPr/>
          <p:nvPr/>
        </p:nvGrpSpPr>
        <p:grpSpPr>
          <a:xfrm>
            <a:off x="7759930" y="1585175"/>
            <a:ext cx="1346662" cy="1805610"/>
            <a:chOff x="7759930" y="1623391"/>
            <a:chExt cx="1346662" cy="18056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695F74-B2D0-441D-BE56-92B65401797D}"/>
                </a:ext>
              </a:extLst>
            </p:cNvPr>
            <p:cNvSpPr/>
            <p:nvPr/>
          </p:nvSpPr>
          <p:spPr>
            <a:xfrm>
              <a:off x="7759930" y="1623391"/>
              <a:ext cx="1346662" cy="18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/>
                <a:t>Staging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057FA9-3800-4E69-B237-F30B89CB84A5}"/>
                </a:ext>
              </a:extLst>
            </p:cNvPr>
            <p:cNvSpPr txBox="1"/>
            <p:nvPr/>
          </p:nvSpPr>
          <p:spPr>
            <a:xfrm>
              <a:off x="7888778" y="2441745"/>
              <a:ext cx="12178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Validated once and for all, optimised for processing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E4373C-DC27-4698-8E92-6D8E87BD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000" y1="62205" x2="35000" y2="62205"/>
                          <a14:foregroundMark x1="50625" y1="63780" x2="50625" y2="63780"/>
                          <a14:foregroundMark x1="71875" y1="40157" x2="71875" y2="40157"/>
                          <a14:foregroundMark x1="77500" y1="56693" x2="77500" y2="56693"/>
                          <a14:foregroundMark x1="57500" y1="39370" x2="57500" y2="39370"/>
                          <a14:foregroundMark x1="43750" y1="40945" x2="43750" y2="40945"/>
                          <a14:foregroundMark x1="59375" y1="25984" x2="59375" y2="25984"/>
                          <a14:foregroundMark x1="36875" y1="25984" x2="36875" y2="25984"/>
                          <a14:foregroundMark x1="35000" y1="40157" x2="35000" y2="40157"/>
                          <a14:foregroundMark x1="47500" y1="25984" x2="47500" y2="25984"/>
                          <a14:backgroundMark x1="41875" y1="32283" x2="41875" y2="322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4579" y="2053567"/>
              <a:ext cx="394583" cy="313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B5CE0F-1ADF-4031-ADF6-CA22F2AF945D}"/>
                </a:ext>
              </a:extLst>
            </p:cNvPr>
            <p:cNvSpPr txBox="1"/>
            <p:nvPr/>
          </p:nvSpPr>
          <p:spPr>
            <a:xfrm>
              <a:off x="8353093" y="2117070"/>
              <a:ext cx="638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Parquet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3236914-4666-472C-B962-E1AC54A22E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110" y="2487980"/>
            <a:ext cx="660275" cy="672594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46904E-70FA-4B07-A61D-332D93D49646}"/>
              </a:ext>
            </a:extLst>
          </p:cNvPr>
          <p:cNvCxnSpPr>
            <a:cxnSpLocks/>
          </p:cNvCxnSpPr>
          <p:nvPr/>
        </p:nvCxnSpPr>
        <p:spPr>
          <a:xfrm flipV="1">
            <a:off x="6867490" y="3119629"/>
            <a:ext cx="173062" cy="23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46CCD2-2A35-459C-B7F8-112B9C94484A}"/>
              </a:ext>
            </a:extLst>
          </p:cNvPr>
          <p:cNvCxnSpPr>
            <a:cxnSpLocks/>
          </p:cNvCxnSpPr>
          <p:nvPr/>
        </p:nvCxnSpPr>
        <p:spPr>
          <a:xfrm flipV="1">
            <a:off x="7433791" y="2210167"/>
            <a:ext cx="235214" cy="2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94B9CE99-CA2C-4B25-8477-9611C1752D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2707" y="2489125"/>
            <a:ext cx="660275" cy="672594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48A6110-5C0F-44E2-AD7F-D736799E1D8E}"/>
              </a:ext>
            </a:extLst>
          </p:cNvPr>
          <p:cNvCxnSpPr>
            <a:cxnSpLocks/>
          </p:cNvCxnSpPr>
          <p:nvPr/>
        </p:nvCxnSpPr>
        <p:spPr>
          <a:xfrm>
            <a:off x="9191533" y="2239507"/>
            <a:ext cx="191936" cy="24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AA6630-6F79-4747-A1A0-B2962A03C9C6}"/>
              </a:ext>
            </a:extLst>
          </p:cNvPr>
          <p:cNvGrpSpPr/>
          <p:nvPr/>
        </p:nvGrpSpPr>
        <p:grpSpPr>
          <a:xfrm>
            <a:off x="10098157" y="1585175"/>
            <a:ext cx="1346662" cy="1805610"/>
            <a:chOff x="7759930" y="1623391"/>
            <a:chExt cx="1346662" cy="180561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C62D87-AFA7-4274-AA55-EA3CA340627B}"/>
                </a:ext>
              </a:extLst>
            </p:cNvPr>
            <p:cNvSpPr/>
            <p:nvPr/>
          </p:nvSpPr>
          <p:spPr>
            <a:xfrm>
              <a:off x="7759930" y="1623391"/>
              <a:ext cx="1346662" cy="18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/>
                <a:t>Enriched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7BDDE4-FF7C-4978-8043-F19928017BDC}"/>
                </a:ext>
              </a:extLst>
            </p:cNvPr>
            <p:cNvSpPr txBox="1"/>
            <p:nvPr/>
          </p:nvSpPr>
          <p:spPr>
            <a:xfrm>
              <a:off x="7888778" y="2441745"/>
              <a:ext cx="12178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Results of machine learning experiments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F8C2EFF-6469-4D23-A583-11E08A8C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000" y1="62205" x2="35000" y2="62205"/>
                          <a14:foregroundMark x1="50625" y1="63780" x2="50625" y2="63780"/>
                          <a14:foregroundMark x1="71875" y1="40157" x2="71875" y2="40157"/>
                          <a14:foregroundMark x1="77500" y1="56693" x2="77500" y2="56693"/>
                          <a14:foregroundMark x1="57500" y1="39370" x2="57500" y2="39370"/>
                          <a14:foregroundMark x1="43750" y1="40945" x2="43750" y2="40945"/>
                          <a14:foregroundMark x1="59375" y1="25984" x2="59375" y2="25984"/>
                          <a14:foregroundMark x1="36875" y1="25984" x2="36875" y2="25984"/>
                          <a14:foregroundMark x1="35000" y1="40157" x2="35000" y2="40157"/>
                          <a14:foregroundMark x1="47500" y1="25984" x2="47500" y2="25984"/>
                          <a14:backgroundMark x1="41875" y1="32283" x2="41875" y2="322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4579" y="2053567"/>
              <a:ext cx="394583" cy="3132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C2F0A2-2F46-4207-B852-EAF39AE4F95E}"/>
                </a:ext>
              </a:extLst>
            </p:cNvPr>
            <p:cNvSpPr txBox="1"/>
            <p:nvPr/>
          </p:nvSpPr>
          <p:spPr>
            <a:xfrm>
              <a:off x="8353093" y="2117070"/>
              <a:ext cx="638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100">
                  <a:solidFill>
                    <a:schemeClr val="bg1"/>
                  </a:solidFill>
                </a:rPr>
                <a:t>Parquet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D38DFB-A513-40B4-8738-01276929CCDE}"/>
              </a:ext>
            </a:extLst>
          </p:cNvPr>
          <p:cNvCxnSpPr>
            <a:cxnSpLocks/>
          </p:cNvCxnSpPr>
          <p:nvPr/>
        </p:nvCxnSpPr>
        <p:spPr>
          <a:xfrm flipV="1">
            <a:off x="9821020" y="2210167"/>
            <a:ext cx="235214" cy="2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7D440D4-FCC2-4070-8A8A-3416AEBD9725}"/>
              </a:ext>
            </a:extLst>
          </p:cNvPr>
          <p:cNvSpPr/>
          <p:nvPr/>
        </p:nvSpPr>
        <p:spPr>
          <a:xfrm>
            <a:off x="7759930" y="3539259"/>
            <a:ext cx="3684889" cy="1398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Operationalised</a:t>
            </a:r>
          </a:p>
        </p:txBody>
      </p:sp>
      <p:pic>
        <p:nvPicPr>
          <p:cNvPr id="87" name="Picture 86" descr="A close up of a sign&#10;&#10;Description generated with high confidence">
            <a:extLst>
              <a:ext uri="{FF2B5EF4-FFF2-40B4-BE49-F238E27FC236}">
                <a16:creationId xmlns:a16="http://schemas.microsoft.com/office/drawing/2014/main" id="{09C3671C-F636-4267-8EEC-39967423C53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8" y="4023970"/>
            <a:ext cx="429078" cy="429078"/>
          </a:xfrm>
          <a:prstGeom prst="rect">
            <a:avLst/>
          </a:prstGeom>
        </p:spPr>
      </p:pic>
      <p:pic>
        <p:nvPicPr>
          <p:cNvPr id="89" name="Picture 88" descr="A close up of a logo&#10;&#10;Description generated with high confidence">
            <a:extLst>
              <a:ext uri="{FF2B5EF4-FFF2-40B4-BE49-F238E27FC236}">
                <a16:creationId xmlns:a16="http://schemas.microsoft.com/office/drawing/2014/main" id="{9761430A-6B5C-4DE6-90DB-853A5279D2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060" y="4023970"/>
            <a:ext cx="429078" cy="42907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3E55CD2-178B-4516-B756-ECB112EEC5C2}"/>
              </a:ext>
            </a:extLst>
          </p:cNvPr>
          <p:cNvSpPr txBox="1"/>
          <p:nvPr/>
        </p:nvSpPr>
        <p:spPr>
          <a:xfrm>
            <a:off x="8461625" y="3995485"/>
            <a:ext cx="237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Any combination of modern data platform to support visualisations and operational systems 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CAD3A5-A9BE-408A-BD64-3A5AA85AE991}"/>
              </a:ext>
            </a:extLst>
          </p:cNvPr>
          <p:cNvCxnSpPr>
            <a:stCxn id="81" idx="2"/>
          </p:cNvCxnSpPr>
          <p:nvPr/>
        </p:nvCxnSpPr>
        <p:spPr>
          <a:xfrm>
            <a:off x="10771488" y="3390785"/>
            <a:ext cx="0" cy="14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4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8F4B-091B-4E2F-89D6-1DBF68A6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for prediction talk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B59F-CC11-4FBF-AC38-CED354F9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Formal definition: -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"A computer program is said to learn from experience </a:t>
            </a:r>
            <a:r>
              <a:rPr lang="en-GB" i="1" dirty="0"/>
              <a:t>E</a:t>
            </a:r>
            <a:r>
              <a:rPr lang="en-GB" dirty="0"/>
              <a:t> with respect to some class of tasks </a:t>
            </a:r>
            <a:r>
              <a:rPr lang="en-GB" i="1" dirty="0"/>
              <a:t>T</a:t>
            </a:r>
            <a:r>
              <a:rPr lang="en-GB" dirty="0"/>
              <a:t> and performance measure </a:t>
            </a:r>
            <a:r>
              <a:rPr lang="en-GB" i="1" dirty="0"/>
              <a:t>P</a:t>
            </a:r>
            <a:r>
              <a:rPr lang="en-GB" dirty="0"/>
              <a:t> if its performance at tasks in </a:t>
            </a:r>
            <a:r>
              <a:rPr lang="en-GB" i="1" dirty="0"/>
              <a:t>T</a:t>
            </a:r>
            <a:r>
              <a:rPr lang="en-GB" dirty="0"/>
              <a:t>, as measured by </a:t>
            </a:r>
            <a:r>
              <a:rPr lang="en-GB" i="1" dirty="0"/>
              <a:t>P</a:t>
            </a:r>
            <a:r>
              <a:rPr lang="en-GB" dirty="0"/>
              <a:t>, improves with experience </a:t>
            </a:r>
            <a:r>
              <a:rPr lang="en-GB" i="1" dirty="0"/>
              <a:t>E</a:t>
            </a:r>
            <a:r>
              <a:rPr lang="en-GB" dirty="0"/>
              <a:t>.“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E</a:t>
            </a:r>
            <a:r>
              <a:rPr lang="en-GB" dirty="0"/>
              <a:t> = historical quantities of beer consumed and corresponding audience ratings</a:t>
            </a:r>
          </a:p>
          <a:p>
            <a:pPr marL="0" indent="0">
              <a:buNone/>
            </a:pPr>
            <a:r>
              <a:rPr lang="en-GB" i="1" dirty="0"/>
              <a:t>T</a:t>
            </a:r>
            <a:r>
              <a:rPr lang="en-GB" dirty="0"/>
              <a:t> = predicting talk quality</a:t>
            </a:r>
          </a:p>
          <a:p>
            <a:pPr marL="0" indent="0">
              <a:buNone/>
            </a:pPr>
            <a:r>
              <a:rPr lang="en-GB" i="1" dirty="0"/>
              <a:t>P</a:t>
            </a:r>
            <a:r>
              <a:rPr lang="en-GB" dirty="0"/>
              <a:t> = accuracy of the talk quality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725168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0137-D3EA-418A-932E-1B571BDB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business of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EF4C-2927-4FFF-91AF-CDE4A699B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24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F0A7-DB70-48EE-8CB1-2F69004E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1DAC-1C29-4359-B495-B988EA42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Opportunity discovery</a:t>
            </a:r>
          </a:p>
          <a:p>
            <a:pPr lvl="1"/>
            <a:r>
              <a:rPr lang="en-GB" dirty="0"/>
              <a:t>What can we do?</a:t>
            </a:r>
          </a:p>
          <a:p>
            <a:r>
              <a:rPr lang="en-GB" dirty="0"/>
              <a:t>Adoption</a:t>
            </a:r>
          </a:p>
          <a:p>
            <a:pPr lvl="1"/>
            <a:r>
              <a:rPr lang="en-GB" dirty="0"/>
              <a:t>How do I get my company to use this?</a:t>
            </a:r>
          </a:p>
          <a:p>
            <a:r>
              <a:rPr lang="en-GB" dirty="0"/>
              <a:t>Sustainability</a:t>
            </a:r>
          </a:p>
          <a:p>
            <a:pPr lvl="1"/>
            <a:r>
              <a:rPr lang="en-GB" dirty="0"/>
              <a:t>How do we control costs and/or build a viable price point?</a:t>
            </a:r>
          </a:p>
          <a:p>
            <a:r>
              <a:rPr lang="en-GB" dirty="0"/>
              <a:t>Measurement</a:t>
            </a:r>
          </a:p>
          <a:p>
            <a:pPr lvl="1"/>
            <a:r>
              <a:rPr lang="en-GB" dirty="0"/>
              <a:t>How do we know it’s generating value?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77D8D37-BAB0-416C-9439-AFCB5BD87F60}"/>
              </a:ext>
            </a:extLst>
          </p:cNvPr>
          <p:cNvSpPr/>
          <p:nvPr/>
        </p:nvSpPr>
        <p:spPr>
          <a:xfrm>
            <a:off x="9164626" y="3795104"/>
            <a:ext cx="577515" cy="1863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874E895-77D3-4789-BDFF-9AC7B3F318AF}"/>
              </a:ext>
            </a:extLst>
          </p:cNvPr>
          <p:cNvSpPr/>
          <p:nvPr/>
        </p:nvSpPr>
        <p:spPr>
          <a:xfrm>
            <a:off x="9164626" y="1690688"/>
            <a:ext cx="577515" cy="853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B125FA1-2C38-49E6-A026-9F0441F7BE71}"/>
              </a:ext>
            </a:extLst>
          </p:cNvPr>
          <p:cNvSpPr/>
          <p:nvPr/>
        </p:nvSpPr>
        <p:spPr>
          <a:xfrm>
            <a:off x="9164625" y="2742896"/>
            <a:ext cx="577515" cy="853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4AA68-45B3-4256-9DB0-735E08B381F1}"/>
              </a:ext>
            </a:extLst>
          </p:cNvPr>
          <p:cNvSpPr txBox="1"/>
          <p:nvPr/>
        </p:nvSpPr>
        <p:spPr>
          <a:xfrm>
            <a:off x="9846047" y="19325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99B4A-99D7-4519-A77A-6C08085F00BE}"/>
              </a:ext>
            </a:extLst>
          </p:cNvPr>
          <p:cNvSpPr txBox="1"/>
          <p:nvPr/>
        </p:nvSpPr>
        <p:spPr>
          <a:xfrm>
            <a:off x="9846047" y="298479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5F3F8-589D-4979-A361-99A44CD8A7F8}"/>
              </a:ext>
            </a:extLst>
          </p:cNvPr>
          <p:cNvSpPr txBox="1"/>
          <p:nvPr/>
        </p:nvSpPr>
        <p:spPr>
          <a:xfrm>
            <a:off x="9846047" y="4542026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1738476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42D4-D029-4D0E-BBB6-63A89A98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9F30A-B2C6-4207-93BF-CD5960BA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Providing better customer service and experience</a:t>
            </a:r>
          </a:p>
          <a:p>
            <a:pPr lvl="1"/>
            <a:r>
              <a:rPr lang="en-GB" dirty="0"/>
              <a:t>Better products</a:t>
            </a:r>
          </a:p>
          <a:p>
            <a:pPr lvl="1"/>
            <a:r>
              <a:rPr lang="en-GB" dirty="0"/>
              <a:t>Self-healing and self-improving</a:t>
            </a:r>
          </a:p>
          <a:p>
            <a:r>
              <a:rPr lang="en-GB" dirty="0"/>
              <a:t>Improving operational processes and resource consumption</a:t>
            </a:r>
          </a:p>
          <a:p>
            <a:pPr lvl="1"/>
            <a:r>
              <a:rPr lang="en-GB" dirty="0"/>
              <a:t>Faster Time to Market</a:t>
            </a:r>
          </a:p>
          <a:p>
            <a:pPr lvl="1"/>
            <a:r>
              <a:rPr lang="en-GB" dirty="0"/>
              <a:t>Lighter Bill of Materials</a:t>
            </a:r>
          </a:p>
          <a:p>
            <a:pPr lvl="1"/>
            <a:r>
              <a:rPr lang="en-GB" dirty="0"/>
              <a:t>Stronger Supply Chain</a:t>
            </a:r>
          </a:p>
          <a:p>
            <a:r>
              <a:rPr lang="en-GB" dirty="0"/>
              <a:t>New business models</a:t>
            </a:r>
          </a:p>
          <a:p>
            <a:pPr lvl="1"/>
            <a:r>
              <a:rPr lang="en-GB" dirty="0"/>
              <a:t>Insights from data </a:t>
            </a:r>
          </a:p>
          <a:p>
            <a:pPr lvl="1"/>
            <a:r>
              <a:rPr lang="en-GB" dirty="0"/>
              <a:t>Different pricing models</a:t>
            </a:r>
          </a:p>
        </p:txBody>
      </p:sp>
    </p:spTree>
    <p:extLst>
      <p:ext uri="{BB962C8B-B14F-4D97-AF65-F5344CB8AC3E}">
        <p14:creationId xmlns:p14="http://schemas.microsoft.com/office/powerpoint/2010/main" val="1721663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0C85-51DC-4028-A3AC-E3135B95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63D49-88A1-4F27-8A25-0763B696C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Dive deeper into strategic modelling with these mental models</a:t>
            </a:r>
          </a:p>
        </p:txBody>
      </p:sp>
    </p:spTree>
    <p:extLst>
      <p:ext uri="{BB962C8B-B14F-4D97-AF65-F5344CB8AC3E}">
        <p14:creationId xmlns:p14="http://schemas.microsoft.com/office/powerpoint/2010/main" val="3920801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9D87-93FD-4479-A0DF-D61B3CFB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9404-BDEB-4CE6-8AEE-B74649EC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order to envision the transformation possibilities, adopt the following mental models.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 is an extremely focussed entry level clerical assistant</a:t>
            </a:r>
          </a:p>
          <a:p>
            <a:pPr marL="0" indent="0">
              <a:buNone/>
            </a:pPr>
            <a:r>
              <a:rPr lang="en-GB" dirty="0"/>
              <a:t>AI is exceptionally reactive</a:t>
            </a:r>
          </a:p>
          <a:p>
            <a:pPr marL="0" indent="0">
              <a:buNone/>
            </a:pPr>
            <a:r>
              <a:rPr lang="en-GB" dirty="0"/>
              <a:t>AI is auditable, repeatable, improvable</a:t>
            </a:r>
          </a:p>
          <a:p>
            <a:pPr marL="0" indent="0">
              <a:buNone/>
            </a:pPr>
            <a:r>
              <a:rPr lang="en-GB" dirty="0"/>
              <a:t>AI is resistant of external bias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368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A947-AF0E-488F-94A1-86721AD9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/>
          <a:stretch/>
        </p:blipFill>
        <p:spPr>
          <a:xfrm>
            <a:off x="0" y="2311405"/>
            <a:ext cx="12201759" cy="75695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0B9DEF-7CB8-421A-9B2E-CA65EAA6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Million Clerical Workers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achievable with a million trained office workers?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8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9DBB6-507E-479C-B747-1B590842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46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53E3B-F4C3-4CF9-8438-8FB16FBE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554" y="1338792"/>
            <a:ext cx="4609111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Billy the Kid Reaction Times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all workers can react and form a course of action in 1 millisecond? </a:t>
            </a:r>
          </a:p>
        </p:txBody>
      </p:sp>
    </p:spTree>
    <p:extLst>
      <p:ext uri="{BB962C8B-B14F-4D97-AF65-F5344CB8AC3E}">
        <p14:creationId xmlns:p14="http://schemas.microsoft.com/office/powerpoint/2010/main" val="3313229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6FA0-E6D0-4337-A042-6645F152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1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Auditable Actions</a:t>
            </a:r>
            <a:br>
              <a:rPr lang="en-GB" b="1" dirty="0"/>
            </a:br>
            <a:r>
              <a:rPr lang="en-GB" dirty="0"/>
              <a:t>What if all actions and their impact were measurable and qualified?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D4A09-4BEA-4427-904B-CBEE72CA0727}"/>
              </a:ext>
            </a:extLst>
          </p:cNvPr>
          <p:cNvSpPr/>
          <p:nvPr/>
        </p:nvSpPr>
        <p:spPr>
          <a:xfrm>
            <a:off x="838200" y="356783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Great companies have high cultures of accountability, it comes with this culture of criticism […], and I think our culture is strong on that. </a:t>
            </a:r>
            <a:br>
              <a:rPr lang="en-GB" dirty="0"/>
            </a:br>
            <a:endParaRPr lang="en-GB" dirty="0"/>
          </a:p>
          <a:p>
            <a:r>
              <a:rPr lang="en-GB" dirty="0"/>
              <a:t>Steve Ballmer</a:t>
            </a:r>
          </a:p>
        </p:txBody>
      </p:sp>
    </p:spTree>
    <p:extLst>
      <p:ext uri="{BB962C8B-B14F-4D97-AF65-F5344CB8AC3E}">
        <p14:creationId xmlns:p14="http://schemas.microsoft.com/office/powerpoint/2010/main" val="3361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CBD0-3ED9-4DB9-83F8-7819E3DC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3"/>
            <a:ext cx="10515600" cy="1325563"/>
          </a:xfrm>
        </p:spPr>
        <p:txBody>
          <a:bodyPr>
            <a:noAutofit/>
          </a:bodyPr>
          <a:lstStyle/>
          <a:p>
            <a:r>
              <a:rPr lang="en-GB" sz="3200" b="1" dirty="0"/>
              <a:t>Cement the views of the Founders</a:t>
            </a:r>
            <a:br>
              <a:rPr lang="en-GB" sz="3200" b="1" dirty="0"/>
            </a:br>
            <a:r>
              <a:rPr lang="en-GB" sz="3200" dirty="0"/>
              <a:t>What if the decision making process of the hyper-successful founders was cemented and eternally referenceable? Resistant to the distractions of hype and false promises.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AE50-F334-4B08-896B-4B4B737B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32"/>
            <a:ext cx="12192000" cy="6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66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0B2A-7423-4304-A96E-D4C3E5DB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All tools are Smart Tools</a:t>
            </a:r>
            <a:br>
              <a:rPr lang="en-US" sz="2000" b="1" dirty="0"/>
            </a:br>
            <a:r>
              <a:rPr lang="en-US" sz="2000" dirty="0"/>
              <a:t>What if every tool used by a business was as smart as a person. A forklift could tell you the context of a crate was the wrong weight. A machine could tell you it was feeling unwell. A room could tell you someone had left a dangerous tool in an unsafe state. 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06971B-915C-4BDD-B9CB-EE53EC82B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3" r="1166"/>
          <a:stretch/>
        </p:blipFill>
        <p:spPr>
          <a:xfrm>
            <a:off x="5913124" y="10"/>
            <a:ext cx="6278877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1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658B-BAFC-459C-9F2A-5C902401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C7C1-AA11-4F37-947B-5BBA1C46D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80927" cy="484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most commonly used machine learning methods: -</a:t>
            </a:r>
          </a:p>
          <a:p>
            <a:pPr marL="0" indent="0">
              <a:buNone/>
            </a:pP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Supervised</a:t>
            </a:r>
          </a:p>
          <a:p>
            <a:pPr lvl="2"/>
            <a:r>
              <a:rPr lang="en-GB" dirty="0"/>
              <a:t>the computer is presented with example inputs and their desired outputs, given by a "teacher“</a:t>
            </a:r>
          </a:p>
          <a:p>
            <a:pPr lvl="2"/>
            <a:r>
              <a:rPr lang="en-GB" dirty="0"/>
              <a:t>goal is to learn a general rule that maps inputs to outputs</a:t>
            </a:r>
          </a:p>
          <a:p>
            <a:pPr marL="914400" lvl="2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Unsupervised</a:t>
            </a:r>
          </a:p>
          <a:p>
            <a:pPr lvl="2"/>
            <a:r>
              <a:rPr lang="en-GB" dirty="0"/>
              <a:t>no desired outputs (“labels”) are given to the computer, leaving it on its own to find structure in the input</a:t>
            </a:r>
          </a:p>
          <a:p>
            <a:pPr lvl="2"/>
            <a:r>
              <a:rPr lang="en-GB" dirty="0"/>
              <a:t>the goal may be to discover hidden patterns or groups in the data</a:t>
            </a:r>
            <a:endParaRPr lang="en-GB" sz="2800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0601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9FA2-49C2-4CE8-803F-3559EE65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Regarding Maintenance Contracts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1BE-0463-4B66-B343-40FFF5183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46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A17D0-C3E4-4086-8607-CB59C579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Service Regimes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CB8B4-DFF3-4E9A-973F-5FC2A0497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Migrate from manufacturer led maintenance cycles to just-in-time</a:t>
            </a:r>
          </a:p>
          <a:p>
            <a:r>
              <a:rPr lang="en-GB" dirty="0"/>
              <a:t>Use data to establish mean time to failure</a:t>
            </a:r>
          </a:p>
          <a:p>
            <a:endParaRPr lang="en-GB" dirty="0"/>
          </a:p>
          <a:p>
            <a:r>
              <a:rPr lang="en-GB" dirty="0"/>
              <a:t>Conditional maintenance</a:t>
            </a:r>
          </a:p>
        </p:txBody>
      </p:sp>
    </p:spTree>
    <p:extLst>
      <p:ext uri="{BB962C8B-B14F-4D97-AF65-F5344CB8AC3E}">
        <p14:creationId xmlns:p14="http://schemas.microsoft.com/office/powerpoint/2010/main" val="768298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nerator image">
            <a:extLst>
              <a:ext uri="{FF2B5EF4-FFF2-40B4-BE49-F238E27FC236}">
                <a16:creationId xmlns:a16="http://schemas.microsoft.com/office/drawing/2014/main" id="{71EB3877-3A3A-4E7D-B9A3-25BE146E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9" y="89968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53091-8464-4294-828D-E43B79D23617}"/>
              </a:ext>
            </a:extLst>
          </p:cNvPr>
          <p:cNvSpPr/>
          <p:nvPr/>
        </p:nvSpPr>
        <p:spPr>
          <a:xfrm>
            <a:off x="8598477" y="2961409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AzureML</a:t>
            </a:r>
            <a:endParaRPr lang="en-GB" sz="14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805CEEE-E8DE-4181-B6C9-FA85C602DF50}"/>
              </a:ext>
            </a:extLst>
          </p:cNvPr>
          <p:cNvSpPr/>
          <p:nvPr/>
        </p:nvSpPr>
        <p:spPr>
          <a:xfrm>
            <a:off x="7226877" y="2348346"/>
            <a:ext cx="3683578" cy="1865168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20EFD-117C-439A-B90F-37D165EB6F3F}"/>
              </a:ext>
            </a:extLst>
          </p:cNvPr>
          <p:cNvCxnSpPr>
            <a:stCxn id="1026" idx="3"/>
            <a:endCxn id="5" idx="0"/>
          </p:cNvCxnSpPr>
          <p:nvPr/>
        </p:nvCxnSpPr>
        <p:spPr>
          <a:xfrm>
            <a:off x="5121069" y="3280930"/>
            <a:ext cx="2117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3FFE15-C1C3-4655-81C4-34A45E678AB5}"/>
              </a:ext>
            </a:extLst>
          </p:cNvPr>
          <p:cNvSpPr txBox="1"/>
          <p:nvPr/>
        </p:nvSpPr>
        <p:spPr>
          <a:xfrm>
            <a:off x="5356511" y="2957171"/>
            <a:ext cx="1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~ 1 minute 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731A4-6F10-49DA-96BD-051D75A8E3D7}"/>
              </a:ext>
            </a:extLst>
          </p:cNvPr>
          <p:cNvSpPr txBox="1"/>
          <p:nvPr/>
        </p:nvSpPr>
        <p:spPr>
          <a:xfrm>
            <a:off x="5356163" y="3352984"/>
            <a:ext cx="170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through dedicated cloud 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42F0E0-8DA4-460B-8379-E4DAFAF44435}"/>
              </a:ext>
            </a:extLst>
          </p:cNvPr>
          <p:cNvCxnSpPr>
            <a:stCxn id="4" idx="2"/>
          </p:cNvCxnSpPr>
          <p:nvPr/>
        </p:nvCxnSpPr>
        <p:spPr>
          <a:xfrm>
            <a:off x="9068666" y="3506931"/>
            <a:ext cx="0" cy="1698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A205C5F-DC4D-4189-95F3-740A59B727FC}"/>
              </a:ext>
            </a:extLst>
          </p:cNvPr>
          <p:cNvSpPr/>
          <p:nvPr/>
        </p:nvSpPr>
        <p:spPr>
          <a:xfrm>
            <a:off x="8598477" y="5205845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53E02-DC6C-46CB-8950-3AF498881941}"/>
              </a:ext>
            </a:extLst>
          </p:cNvPr>
          <p:cNvSpPr/>
          <p:nvPr/>
        </p:nvSpPr>
        <p:spPr>
          <a:xfrm>
            <a:off x="8598477" y="665884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Alarm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4E2A74-A625-4528-BE61-343C35554D1B}"/>
              </a:ext>
            </a:extLst>
          </p:cNvPr>
          <p:cNvCxnSpPr>
            <a:stCxn id="4" idx="0"/>
            <a:endCxn id="16" idx="2"/>
          </p:cNvCxnSpPr>
          <p:nvPr/>
        </p:nvCxnSpPr>
        <p:spPr>
          <a:xfrm flipV="1">
            <a:off x="9068666" y="1211406"/>
            <a:ext cx="0" cy="175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581756-66DA-4B23-86D8-DD781DFC0111}"/>
              </a:ext>
            </a:extLst>
          </p:cNvPr>
          <p:cNvSpPr txBox="1"/>
          <p:nvPr/>
        </p:nvSpPr>
        <p:spPr>
          <a:xfrm>
            <a:off x="2893868" y="4894118"/>
            <a:ext cx="552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Machine Learning used in real-time with “Anomaly Detection” which enables history to be assessed and false positive spikes in behaviour to be discarded</a:t>
            </a:r>
          </a:p>
          <a:p>
            <a:r>
              <a:rPr lang="en-GB" dirty="0"/>
              <a:t>- Model retraining can occur to help understand acceptable lowering of efficiency as equipment degrades over time within acceptable parameters</a:t>
            </a:r>
          </a:p>
        </p:txBody>
      </p:sp>
      <p:pic>
        <p:nvPicPr>
          <p:cNvPr id="1028" name="Picture 4" descr="Image result for predictive maintenance powerbi">
            <a:extLst>
              <a:ext uri="{FF2B5EF4-FFF2-40B4-BE49-F238E27FC236}">
                <a16:creationId xmlns:a16="http://schemas.microsoft.com/office/drawing/2014/main" id="{68531DA2-1897-477D-9F90-CF5C09FE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696" y="4233143"/>
            <a:ext cx="2202003" cy="14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0BD709-0B99-4C09-BDA7-19633B680D4C}"/>
              </a:ext>
            </a:extLst>
          </p:cNvPr>
          <p:cNvSpPr txBox="1"/>
          <p:nvPr/>
        </p:nvSpPr>
        <p:spPr>
          <a:xfrm>
            <a:off x="5249310" y="1501303"/>
            <a:ext cx="39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Predictions through AI become an integral part of business reporting</a:t>
            </a:r>
          </a:p>
        </p:txBody>
      </p:sp>
    </p:spTree>
    <p:extLst>
      <p:ext uri="{BB962C8B-B14F-4D97-AF65-F5344CB8AC3E}">
        <p14:creationId xmlns:p14="http://schemas.microsoft.com/office/powerpoint/2010/main" val="48561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1AB7-8D9D-4400-AE0C-14E1F82D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Supplier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2C57-3621-46FC-AA30-2B3E975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data to judge the reliability of assets</a:t>
            </a:r>
          </a:p>
          <a:p>
            <a:r>
              <a:rPr lang="en-GB" dirty="0"/>
              <a:t>Track fault recurrence and resolution speeds</a:t>
            </a:r>
          </a:p>
          <a:p>
            <a:r>
              <a:rPr lang="en-GB" dirty="0"/>
              <a:t>Contract with SLAs around reducing outages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1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EA10-A4FE-4344-B7AB-DE83B0D6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Warehouse and Inventory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E02D0-91DC-4D14-99AA-D1B488224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906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CC0B2F-23B1-4BE2-B811-85AF68AA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Warehousing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E99E7-D58D-4B8B-BCE9-5E72D494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Regarding Parts</a:t>
            </a:r>
            <a:endParaRPr lang="en-GB" dirty="0"/>
          </a:p>
          <a:p>
            <a:r>
              <a:rPr lang="en-GB" dirty="0"/>
              <a:t>JIT Maintenance leads to JIT Warehousing</a:t>
            </a:r>
          </a:p>
          <a:p>
            <a:endParaRPr lang="en-GB" dirty="0"/>
          </a:p>
          <a:p>
            <a:r>
              <a:rPr lang="en-GB" b="1" dirty="0"/>
              <a:t>Regarding Fuel</a:t>
            </a:r>
            <a:endParaRPr lang="en-GB" dirty="0"/>
          </a:p>
          <a:p>
            <a:r>
              <a:rPr lang="en-GB" dirty="0"/>
              <a:t>Integrated Data streams including ERP and CRM </a:t>
            </a:r>
          </a:p>
          <a:p>
            <a:r>
              <a:rPr lang="en-GB" dirty="0"/>
              <a:t>Manage the supply chain and keep the right stock level</a:t>
            </a:r>
          </a:p>
        </p:txBody>
      </p:sp>
    </p:spTree>
    <p:extLst>
      <p:ext uri="{BB962C8B-B14F-4D97-AF65-F5344CB8AC3E}">
        <p14:creationId xmlns:p14="http://schemas.microsoft.com/office/powerpoint/2010/main" val="397598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84A-EFCD-4A6A-964D-461A27C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G4S Data Science Programme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0FF8-7FFC-4A84-9E78-6354B165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75"/>
            <a:ext cx="10515600" cy="4715088"/>
          </a:xfrm>
        </p:spPr>
        <p:txBody>
          <a:bodyPr/>
          <a:lstStyle/>
          <a:p>
            <a:r>
              <a:rPr lang="en-GB" sz="2400" dirty="0"/>
              <a:t>G4S plc is a British multinational security services company and operates an integrated security business in more than 90 countries across the globe.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They aim to differentiate G4S by providing industry leading security solutions that are innovative, reliable and efficient.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Aim: Predict anomalous card activity in monitored buildings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9ADB9-549F-44EF-8150-DACB4CD2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285" y="87825"/>
            <a:ext cx="1939080" cy="1405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018F2-642A-4E75-A808-2269D4AC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92" y="4682661"/>
            <a:ext cx="3288344" cy="197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EED2B-D343-4480-AF7F-6A1D4016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95" y="4432745"/>
            <a:ext cx="2524458" cy="24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C85876-C2A5-4248-80A4-B8ABCD14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679A8-11F6-462E-A2D7-D039D359A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307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E4C0-421C-4572-9666-F3A4854C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429D-5E0E-40EF-81FF-330D703D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of feed in tariffs in Solar	</a:t>
            </a:r>
          </a:p>
          <a:p>
            <a:pPr lvl="1"/>
            <a:r>
              <a:rPr lang="en-GB" dirty="0"/>
              <a:t>Solar generators need to balance </a:t>
            </a:r>
          </a:p>
          <a:p>
            <a:pPr lvl="1"/>
            <a:r>
              <a:rPr lang="en-GB" dirty="0"/>
              <a:t>Leading to more active trading of Solar </a:t>
            </a:r>
          </a:p>
          <a:p>
            <a:pPr lvl="1"/>
            <a:r>
              <a:rPr lang="en-GB" dirty="0"/>
              <a:t>Exacerbating market impact of solar peak</a:t>
            </a:r>
          </a:p>
          <a:p>
            <a:pPr lvl="1"/>
            <a:endParaRPr lang="en-GB" dirty="0"/>
          </a:p>
          <a:p>
            <a:r>
              <a:rPr lang="en-GB" dirty="0"/>
              <a:t>Continued Intermittency of generation sources</a:t>
            </a:r>
          </a:p>
          <a:p>
            <a:pPr lvl="1"/>
            <a:r>
              <a:rPr lang="en-GB" dirty="0"/>
              <a:t>Wind and solar using hybrid sources to have zero balancing costs</a:t>
            </a:r>
          </a:p>
          <a:p>
            <a:pPr lvl="1"/>
            <a:r>
              <a:rPr lang="en-GB" dirty="0"/>
              <a:t>Additional complexity from changing demand, from </a:t>
            </a:r>
            <a:r>
              <a:rPr lang="en-GB"/>
              <a:t>electric storage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967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1D0C-B3D3-483F-B869-16C14261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Supply Side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45BF-6DB8-4345-82AF-67653F99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A14F-194C-445F-9201-D3132B45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tonight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BFA3-50A3-46C8-A175-D492644E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</a:t>
            </a:r>
          </a:p>
          <a:p>
            <a:pPr lvl="1"/>
            <a:r>
              <a:rPr lang="en-GB" dirty="0"/>
              <a:t>Sentiment analysis of website comments</a:t>
            </a:r>
          </a:p>
          <a:p>
            <a:pPr lvl="1"/>
            <a:r>
              <a:rPr lang="en-GB" dirty="0"/>
              <a:t>Finding mappings of historic taxi fares</a:t>
            </a:r>
          </a:p>
          <a:p>
            <a:endParaRPr lang="en-GB" dirty="0"/>
          </a:p>
          <a:p>
            <a:r>
              <a:rPr lang="en-GB" dirty="0"/>
              <a:t>Unsupervised</a:t>
            </a:r>
          </a:p>
          <a:p>
            <a:pPr lvl="1"/>
            <a:r>
              <a:rPr lang="en-GB" dirty="0"/>
              <a:t>Predicting the most likely group of flowers a certain flower belongs to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NOTE</a:t>
            </a:r>
            <a:r>
              <a:rPr lang="en-GB" dirty="0"/>
              <a:t>: We reuse algorithms; to do so in most cases is akin to writing a new database to write a website – a vast overreach of engineering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197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656B-A9A3-4082-B87E-E9F3EC0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B7A6-C55C-4C8F-8D68-3343322E1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Elastacloud have built a balancing simulator</a:t>
            </a:r>
          </a:p>
          <a:p>
            <a:pPr lvl="1"/>
            <a:r>
              <a:rPr lang="en-GB" dirty="0"/>
              <a:t>Using Bids &amp; Offers and Precursors predict System Pricing</a:t>
            </a:r>
          </a:p>
          <a:p>
            <a:endParaRPr lang="en-GB" dirty="0"/>
          </a:p>
          <a:p>
            <a:r>
              <a:rPr lang="en-GB" dirty="0"/>
              <a:t>Manage power export using hybrid technologies</a:t>
            </a:r>
          </a:p>
          <a:p>
            <a:pPr lvl="1"/>
            <a:r>
              <a:rPr lang="en-GB" dirty="0"/>
              <a:t>Increased flow intra-settlement period to zero balance</a:t>
            </a:r>
          </a:p>
          <a:p>
            <a:pPr lvl="1"/>
            <a:endParaRPr lang="en-GB" dirty="0"/>
          </a:p>
          <a:p>
            <a:r>
              <a:rPr lang="en-GB" dirty="0"/>
              <a:t>Defines position at risk allowing for more active trading</a:t>
            </a:r>
          </a:p>
        </p:txBody>
      </p:sp>
    </p:spTree>
    <p:extLst>
      <p:ext uri="{BB962C8B-B14F-4D97-AF65-F5344CB8AC3E}">
        <p14:creationId xmlns:p14="http://schemas.microsoft.com/office/powerpoint/2010/main" val="4288753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37AD-C45F-44DC-A23B-708EA2F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E9958-E7D2-43F9-8049-52E3FA19E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3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C51D-52B4-41C1-9F23-2377D95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6C94-0843-4C9B-9DF1-16791DD2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Machine learning should be approached in a methodical manner, in this way we are more likely to achieve accurate, reliable and generalisable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achieved by following best practice for machine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Best practice mostly revolves around how the data is used</a:t>
            </a:r>
          </a:p>
        </p:txBody>
      </p:sp>
    </p:spTree>
    <p:extLst>
      <p:ext uri="{BB962C8B-B14F-4D97-AF65-F5344CB8AC3E}">
        <p14:creationId xmlns:p14="http://schemas.microsoft.com/office/powerpoint/2010/main" val="69260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C51D-52B4-41C1-9F23-2377D95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6C94-0843-4C9B-9DF1-16791DD2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preparation</a:t>
            </a:r>
          </a:p>
          <a:p>
            <a:pPr lvl="1"/>
            <a:r>
              <a:rPr lang="en-GB" dirty="0"/>
              <a:t>Ensure that the feature do not contain future data (aka time-travelling)</a:t>
            </a:r>
          </a:p>
          <a:p>
            <a:pPr lvl="1"/>
            <a:r>
              <a:rPr lang="en-GB" dirty="0"/>
              <a:t>Training, validation and testing data 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Cross validation</a:t>
            </a:r>
          </a:p>
          <a:p>
            <a:pPr lvl="1"/>
            <a:r>
              <a:rPr lang="en-GB" dirty="0"/>
              <a:t>Think of this as using mini training and testing data sets to find a model that generalises to the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Validation and testing data sets</a:t>
            </a:r>
          </a:p>
          <a:p>
            <a:pPr lvl="1"/>
            <a:r>
              <a:rPr lang="en-GB" dirty="0"/>
              <a:t>Data that the model has never seen before – simulate the future</a:t>
            </a:r>
          </a:p>
          <a:p>
            <a:pPr lvl="1"/>
            <a:r>
              <a:rPr lang="en-GB" dirty="0"/>
              <a:t>Gives a final ‘sanity’ check of our model’s performance</a:t>
            </a:r>
          </a:p>
        </p:txBody>
      </p:sp>
    </p:spTree>
    <p:extLst>
      <p:ext uri="{BB962C8B-B14F-4D97-AF65-F5344CB8AC3E}">
        <p14:creationId xmlns:p14="http://schemas.microsoft.com/office/powerpoint/2010/main" val="176914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6CD4-92A4-4E3A-98BF-4C698061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28D5-EE41-4C01-A869-BF69527F0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an algorithm with the training data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algorithm is ‘tuned’ to find the best parameters that minimise some measure of error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70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00E419CCA7B499D097267456F36D1" ma:contentTypeVersion="2" ma:contentTypeDescription="Create a new document." ma:contentTypeScope="" ma:versionID="79394d60c233cf0a09f5b2c210cebbbb">
  <xsd:schema xmlns:xsd="http://www.w3.org/2001/XMLSchema" xmlns:xs="http://www.w3.org/2001/XMLSchema" xmlns:p="http://schemas.microsoft.com/office/2006/metadata/properties" xmlns:ns2="32e3306f-eafc-487e-bffa-aab9e61af800" targetNamespace="http://schemas.microsoft.com/office/2006/metadata/properties" ma:root="true" ma:fieldsID="b04110a5f3f9665d32be9135a9a18c05" ns2:_="">
    <xsd:import namespace="32e3306f-eafc-487e-bffa-aab9e61af8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3306f-eafc-487e-bffa-aab9e61af8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3FAF7D-16FF-4C4D-BF27-C98AF0C87CCB}">
  <ds:schemaRefs>
    <ds:schemaRef ds:uri="http://purl.org/dc/terms/"/>
    <ds:schemaRef ds:uri="http://schemas.openxmlformats.org/package/2006/metadata/core-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E04B4B-9C12-463E-8615-8B0778B760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4483D6-C2F9-49CE-844C-A2FBABC1C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16471</TotalTime>
  <Words>1661</Words>
  <Application>Microsoft Office PowerPoint</Application>
  <PresentationFormat>Widescreen</PresentationFormat>
  <Paragraphs>313</Paragraphs>
  <Slides>61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Consolas</vt:lpstr>
      <vt:lpstr>helvetica neue</vt:lpstr>
      <vt:lpstr>Lucida Sans</vt:lpstr>
      <vt:lpstr>Open Sans</vt:lpstr>
      <vt:lpstr>Tahoma</vt:lpstr>
      <vt:lpstr>Office Theme</vt:lpstr>
      <vt:lpstr>PowerPoint Presentation</vt:lpstr>
      <vt:lpstr>Who am I?</vt:lpstr>
      <vt:lpstr>What is machine learning?</vt:lpstr>
      <vt:lpstr>Machine learning for prediction talk quality</vt:lpstr>
      <vt:lpstr>Types of machine learning</vt:lpstr>
      <vt:lpstr>Examples tonight</vt:lpstr>
      <vt:lpstr>Machine learning best practice</vt:lpstr>
      <vt:lpstr>Machine learning best practice</vt:lpstr>
      <vt:lpstr>Model training</vt:lpstr>
      <vt:lpstr>Model testing</vt:lpstr>
      <vt:lpstr>Validation set</vt:lpstr>
      <vt:lpstr>Test set</vt:lpstr>
      <vt:lpstr>Validation and test sets</vt:lpstr>
      <vt:lpstr>Machine learning algorithms</vt:lpstr>
      <vt:lpstr>Random Forest algorithm </vt:lpstr>
      <vt:lpstr>Random Forest algorithm </vt:lpstr>
      <vt:lpstr>Model training, validation and testing</vt:lpstr>
      <vt:lpstr>Azure Services for ML</vt:lpstr>
      <vt:lpstr>Various places for ML</vt:lpstr>
      <vt:lpstr>Azure Databricks </vt:lpstr>
      <vt:lpstr>Azure HDInsight</vt:lpstr>
      <vt:lpstr>Revolutionising data for dotnet</vt:lpstr>
      <vt:lpstr>PowerPoint Presentation</vt:lpstr>
      <vt:lpstr>PowerPoint Presentation</vt:lpstr>
      <vt:lpstr>Introduction to ML.NET</vt:lpstr>
      <vt:lpstr>0.6.0 Goodbye: ML.NET Pipelines</vt:lpstr>
      <vt:lpstr>Testing and Training Data</vt:lpstr>
      <vt:lpstr>Evaluation of Models</vt:lpstr>
      <vt:lpstr>Data</vt:lpstr>
      <vt:lpstr>Regression analysis </vt:lpstr>
      <vt:lpstr>Evaluation with RMS and r2</vt:lpstr>
      <vt:lpstr>Clustering</vt:lpstr>
      <vt:lpstr>Operationalization</vt:lpstr>
      <vt:lpstr>Whats new in 0.6.0?</vt:lpstr>
      <vt:lpstr>Time Series</vt:lpstr>
      <vt:lpstr>Interoperability</vt:lpstr>
      <vt:lpstr>Revisiting Skills reuse</vt:lpstr>
      <vt:lpstr>Summary</vt:lpstr>
      <vt:lpstr>PowerPoint Presentation</vt:lpstr>
      <vt:lpstr>The business of ML</vt:lpstr>
      <vt:lpstr>The questions to answer</vt:lpstr>
      <vt:lpstr>The end goals</vt:lpstr>
      <vt:lpstr>Mental Models</vt:lpstr>
      <vt:lpstr>Mental Models</vt:lpstr>
      <vt:lpstr>One Million Clerical Workers What is achievable with a million trained office workers? </vt:lpstr>
      <vt:lpstr>Billy the Kid Reaction Times What if all workers can react and form a course of action in 1 millisecond? </vt:lpstr>
      <vt:lpstr>Auditable Actions What if all actions and their impact were measurable and qualified? </vt:lpstr>
      <vt:lpstr>Cement the views of the Founders What if the decision making process of the hyper-successful founders was cemented and eternally referenceable? Resistant to the distractions of hype and false promises. </vt:lpstr>
      <vt:lpstr>All tools are Smart Tools What if every tool used by a business was as smart as a person. A forklift could tell you the context of a crate was the wrong weight. A machine could tell you it was feeling unwell. A room could tell you someone had left a dangerous tool in an unsafe state.  </vt:lpstr>
      <vt:lpstr>Regarding Maintenance Contracts</vt:lpstr>
      <vt:lpstr>JIT Service Regimes</vt:lpstr>
      <vt:lpstr>PowerPoint Presentation</vt:lpstr>
      <vt:lpstr>Supplier efficiency</vt:lpstr>
      <vt:lpstr>Warehouse and Inventory Management</vt:lpstr>
      <vt:lpstr>JIT Warehousing</vt:lpstr>
      <vt:lpstr>G4S Data Science Programme </vt:lpstr>
      <vt:lpstr>Energy</vt:lpstr>
      <vt:lpstr>Market Dynamics</vt:lpstr>
      <vt:lpstr>Supply Side analytics</vt:lpstr>
      <vt:lpstr>Balancing Technologies</vt:lpstr>
      <vt:lpstr>Tech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McClean</dc:creator>
  <cp:lastModifiedBy>Andy Cross</cp:lastModifiedBy>
  <cp:revision>84</cp:revision>
  <dcterms:created xsi:type="dcterms:W3CDTF">2017-08-25T10:51:53Z</dcterms:created>
  <dcterms:modified xsi:type="dcterms:W3CDTF">2018-10-22T08:37:16Z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0x0101002A200E419CCA7B499D097267456F36D1</vt:lpwstr>
  </property>
</Properties>
</file>